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Dosis"/>
      <p:regular r:id="rId14"/>
      <p:bold r:id="rId15"/>
    </p:embeddedFont>
    <p:embeddedFont>
      <p:font typeface="Vollkorn"/>
      <p:regular r:id="rId16"/>
      <p:bold r:id="rId17"/>
      <p:italic r:id="rId18"/>
      <p:boldItalic r:id="rId19"/>
    </p:embeddedFont>
    <p:embeddedFont>
      <p:font typeface="Dosis ExtraLight"/>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DosisExtraLight-regular.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DosisExtraLight-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Dosis-bold.fntdata"/><Relationship Id="rId14" Type="http://schemas.openxmlformats.org/officeDocument/2006/relationships/font" Target="fonts/Dosis-regular.fntdata"/><Relationship Id="rId17" Type="http://schemas.openxmlformats.org/officeDocument/2006/relationships/font" Target="fonts/Vollkorn-bold.fntdata"/><Relationship Id="rId16" Type="http://schemas.openxmlformats.org/officeDocument/2006/relationships/font" Target="fonts/Vollkorn-regular.fntdata"/><Relationship Id="rId5" Type="http://schemas.openxmlformats.org/officeDocument/2006/relationships/slide" Target="slides/slide1.xml"/><Relationship Id="rId19" Type="http://schemas.openxmlformats.org/officeDocument/2006/relationships/font" Target="fonts/Vollkorn-boldItalic.fntdata"/><Relationship Id="rId6" Type="http://schemas.openxmlformats.org/officeDocument/2006/relationships/slide" Target="slides/slide2.xml"/><Relationship Id="rId18" Type="http://schemas.openxmlformats.org/officeDocument/2006/relationships/font" Target="fonts/Vollkorn-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7e3d09d64c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e3d09d64c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7e3d09d64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e3d09d64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10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7e3d09d64c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e3d09d64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7e3d09d64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e3d09d64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2f4f5565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92f4f5565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2f4f5565b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92f4f5565b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latin typeface="Dosis"/>
                <a:ea typeface="Dosis"/>
                <a:cs typeface="Dosis"/>
                <a:sym typeface="Dosis"/>
              </a:rPr>
              <a:t>Markku</a:t>
            </a:r>
            <a:endParaRPr sz="1200">
              <a:latin typeface="Dosis"/>
              <a:ea typeface="Dosis"/>
              <a:cs typeface="Dosis"/>
              <a:sym typeface="Dosi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2f4f5565b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92f4f5565b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latin typeface="Dosis"/>
                <a:ea typeface="Dosis"/>
                <a:cs typeface="Dosis"/>
                <a:sym typeface="Dosis"/>
              </a:rPr>
              <a:t>Markku</a:t>
            </a:r>
            <a:endParaRPr sz="1200">
              <a:latin typeface="Dosis"/>
              <a:ea typeface="Dosis"/>
              <a:cs typeface="Dosis"/>
              <a:sym typeface="Dosi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7e3d09d64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e3d09d64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E Kansi"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457200" y="-1269775"/>
            <a:ext cx="8520600" cy="2726100"/>
          </a:xfrm>
          <a:prstGeom prst="rect">
            <a:avLst/>
          </a:prstGeom>
        </p:spPr>
        <p:txBody>
          <a:bodyPr anchorCtr="0" anchor="b" bIns="91425" lIns="91425" spcFirstLastPara="1" rIns="91425" wrap="square" tIns="91425">
            <a:noAutofit/>
          </a:bodyPr>
          <a:lstStyle>
            <a:lvl1pPr lvl="0">
              <a:lnSpc>
                <a:spcPct val="75000"/>
              </a:lnSpc>
              <a:spcBef>
                <a:spcPts val="0"/>
              </a:spcBef>
              <a:spcAft>
                <a:spcPts val="0"/>
              </a:spcAft>
              <a:buClr>
                <a:srgbClr val="FFFFFF"/>
              </a:buClr>
              <a:buSzPts val="4200"/>
              <a:buNone/>
              <a:defRPr sz="4200">
                <a:solidFill>
                  <a:srgbClr val="FFFFF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457200" y="1366800"/>
            <a:ext cx="85206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FFFFFF"/>
              </a:buClr>
              <a:buSzPts val="2200"/>
              <a:buFont typeface="Dosis ExtraLight"/>
              <a:buNone/>
              <a:defRPr sz="2200">
                <a:solidFill>
                  <a:srgbClr val="FFFFFF"/>
                </a:solidFill>
                <a:latin typeface="Dosis ExtraLight"/>
                <a:ea typeface="Dosis ExtraLight"/>
                <a:cs typeface="Dosis ExtraLight"/>
                <a:sym typeface="Dosis Extra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3">
            <a:alphaModFix/>
          </a:blip>
          <a:stretch>
            <a:fillRect/>
          </a:stretch>
        </p:blipFill>
        <p:spPr>
          <a:xfrm>
            <a:off x="5584350" y="4486800"/>
            <a:ext cx="3210998" cy="2226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11"/>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0" name="Shape 50"/>
        <p:cNvGrpSpPr/>
        <p:nvPr/>
      </p:nvGrpSpPr>
      <p:grpSpPr>
        <a:xfrm>
          <a:off x="0" y="0"/>
          <a:ext cx="0" cy="0"/>
          <a:chOff x="0" y="0"/>
          <a:chExt cx="0" cy="0"/>
        </a:xfrm>
      </p:grpSpPr>
      <p:sp>
        <p:nvSpPr>
          <p:cNvPr id="51" name="Google Shape;51;p12"/>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2" name="Google Shape;52;p12"/>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4" name="Shape 54"/>
        <p:cNvGrpSpPr/>
        <p:nvPr/>
      </p:nvGrpSpPr>
      <p:grpSpPr>
        <a:xfrm>
          <a:off x="0" y="0"/>
          <a:ext cx="0" cy="0"/>
          <a:chOff x="0" y="0"/>
          <a:chExt cx="0" cy="0"/>
        </a:xfrm>
      </p:grpSpPr>
      <p:sp>
        <p:nvSpPr>
          <p:cNvPr id="55" name="Google Shape;55;p1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7" name="Shape 57"/>
        <p:cNvGrpSpPr/>
        <p:nvPr/>
      </p:nvGrpSpPr>
      <p:grpSpPr>
        <a:xfrm>
          <a:off x="0" y="0"/>
          <a:ext cx="0" cy="0"/>
          <a:chOff x="0" y="0"/>
          <a:chExt cx="0" cy="0"/>
        </a:xfrm>
      </p:grpSpPr>
      <p:sp>
        <p:nvSpPr>
          <p:cNvPr id="58" name="Google Shape;58;p1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0" name="Google Shape;60;p1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1" name="Google Shape;61;p1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62" name="Google Shape;6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 name="Shape 63"/>
        <p:cNvGrpSpPr/>
        <p:nvPr/>
      </p:nvGrpSpPr>
      <p:grpSpPr>
        <a:xfrm>
          <a:off x="0" y="0"/>
          <a:ext cx="0" cy="0"/>
          <a:chOff x="0" y="0"/>
          <a:chExt cx="0" cy="0"/>
        </a:xfrm>
      </p:grpSpPr>
      <p:sp>
        <p:nvSpPr>
          <p:cNvPr id="64" name="Google Shape;64;p1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5" name="Google Shape;6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6" name="Shape 66"/>
        <p:cNvGrpSpPr/>
        <p:nvPr/>
      </p:nvGrpSpPr>
      <p:grpSpPr>
        <a:xfrm>
          <a:off x="0" y="0"/>
          <a:ext cx="0" cy="0"/>
          <a:chOff x="0" y="0"/>
          <a:chExt cx="0" cy="0"/>
        </a:xfrm>
      </p:grpSpPr>
      <p:sp>
        <p:nvSpPr>
          <p:cNvPr id="67" name="Google Shape;67;p1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8" name="Google Shape;68;p16"/>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9" name="Google Shape;6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E Kiitos">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457200" y="-1726975"/>
            <a:ext cx="8520600" cy="2726100"/>
          </a:xfrm>
          <a:prstGeom prst="rect">
            <a:avLst/>
          </a:prstGeom>
        </p:spPr>
        <p:txBody>
          <a:bodyPr anchorCtr="0" anchor="b" bIns="91425" lIns="91425" spcFirstLastPara="1" rIns="91425" wrap="square" tIns="91425">
            <a:noAutofit/>
          </a:bodyPr>
          <a:lstStyle>
            <a:lvl1pPr lvl="0" rtl="0">
              <a:lnSpc>
                <a:spcPct val="75000"/>
              </a:lnSpc>
              <a:spcBef>
                <a:spcPts val="0"/>
              </a:spcBef>
              <a:spcAft>
                <a:spcPts val="0"/>
              </a:spcAft>
              <a:buClr>
                <a:srgbClr val="FFFFFF"/>
              </a:buClr>
              <a:buSzPts val="4200"/>
              <a:buNone/>
              <a:defRPr sz="4200">
                <a:solidFill>
                  <a:srgbClr val="FFFFFF"/>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 name="Google Shape;16;p3"/>
          <p:cNvSpPr txBox="1"/>
          <p:nvPr>
            <p:ph idx="1" type="subTitle"/>
          </p:nvPr>
        </p:nvSpPr>
        <p:spPr>
          <a:xfrm>
            <a:off x="457200" y="909600"/>
            <a:ext cx="8520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200"/>
              <a:buFont typeface="Dosis ExtraLight"/>
              <a:buNone/>
              <a:defRPr sz="2200">
                <a:solidFill>
                  <a:srgbClr val="FFFFFF"/>
                </a:solidFill>
                <a:latin typeface="Dosis ExtraLight"/>
                <a:ea typeface="Dosis ExtraLight"/>
                <a:cs typeface="Dosis ExtraLight"/>
                <a:sym typeface="Dosis ExtraLight"/>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3"/>
          <p:cNvPicPr preferRelativeResize="0"/>
          <p:nvPr/>
        </p:nvPicPr>
        <p:blipFill>
          <a:blip r:embed="rId3">
            <a:alphaModFix/>
          </a:blip>
          <a:stretch>
            <a:fillRect/>
          </a:stretch>
        </p:blipFill>
        <p:spPr>
          <a:xfrm>
            <a:off x="5584350" y="4486800"/>
            <a:ext cx="3210998" cy="2226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E Tekstisivu valkoinen"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3810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E Tekstisivu sininen">
  <p:cSld name="TITLE_AND_BODY_1">
    <p:bg>
      <p:bgPr>
        <a:solidFill>
          <a:schemeClr val="dk1"/>
        </a:solidFill>
      </p:bgPr>
    </p:bg>
    <p:spTree>
      <p:nvGrpSpPr>
        <p:cNvPr id="26" name="Shape 26"/>
        <p:cNvGrpSpPr/>
        <p:nvPr/>
      </p:nvGrpSpPr>
      <p:grpSpPr>
        <a:xfrm>
          <a:off x="0" y="0"/>
          <a:ext cx="0" cy="0"/>
          <a:chOff x="0" y="0"/>
          <a:chExt cx="0" cy="0"/>
        </a:xfrm>
      </p:grpSpPr>
      <p:sp>
        <p:nvSpPr>
          <p:cNvPr id="27" name="Google Shape;27;p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6"/>
          <p:cNvSpPr txBox="1"/>
          <p:nvPr>
            <p:ph idx="1" type="body"/>
          </p:nvPr>
        </p:nvSpPr>
        <p:spPr>
          <a:xfrm>
            <a:off x="311700" y="13810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dk2"/>
              </a:buClr>
              <a:buSzPts val="1800"/>
              <a:buChar char="●"/>
              <a:defRPr>
                <a:solidFill>
                  <a:schemeClr val="dk2"/>
                </a:solidFill>
              </a:defRPr>
            </a:lvl1pPr>
            <a:lvl2pPr indent="-317500" lvl="1" marL="914400" rtl="0">
              <a:spcBef>
                <a:spcPts val="1600"/>
              </a:spcBef>
              <a:spcAft>
                <a:spcPts val="0"/>
              </a:spcAft>
              <a:buClr>
                <a:schemeClr val="dk2"/>
              </a:buClr>
              <a:buSzPts val="1400"/>
              <a:buChar char="○"/>
              <a:defRPr>
                <a:solidFill>
                  <a:schemeClr val="dk2"/>
                </a:solidFill>
              </a:defRPr>
            </a:lvl2pPr>
            <a:lvl3pPr indent="-317500" lvl="2" marL="1371600" rtl="0">
              <a:spcBef>
                <a:spcPts val="1600"/>
              </a:spcBef>
              <a:spcAft>
                <a:spcPts val="0"/>
              </a:spcAft>
              <a:buClr>
                <a:schemeClr val="dk2"/>
              </a:buClr>
              <a:buSzPts val="1400"/>
              <a:buChar char="■"/>
              <a:defRPr>
                <a:solidFill>
                  <a:schemeClr val="dk2"/>
                </a:solidFill>
              </a:defRPr>
            </a:lvl3pPr>
            <a:lvl4pPr indent="-317500" lvl="3" marL="1828800" rtl="0">
              <a:spcBef>
                <a:spcPts val="1600"/>
              </a:spcBef>
              <a:spcAft>
                <a:spcPts val="0"/>
              </a:spcAft>
              <a:buClr>
                <a:schemeClr val="dk2"/>
              </a:buClr>
              <a:buSzPts val="1400"/>
              <a:buChar char="●"/>
              <a:defRPr>
                <a:solidFill>
                  <a:schemeClr val="dk2"/>
                </a:solidFill>
              </a:defRPr>
            </a:lvl4pPr>
            <a:lvl5pPr indent="-317500" lvl="4" marL="2286000" rtl="0">
              <a:spcBef>
                <a:spcPts val="1600"/>
              </a:spcBef>
              <a:spcAft>
                <a:spcPts val="0"/>
              </a:spcAft>
              <a:buClr>
                <a:schemeClr val="dk2"/>
              </a:buClr>
              <a:buSzPts val="1400"/>
              <a:buChar char="○"/>
              <a:defRPr>
                <a:solidFill>
                  <a:schemeClr val="dk2"/>
                </a:solidFill>
              </a:defRPr>
            </a:lvl5pPr>
            <a:lvl6pPr indent="-317500" lvl="5" marL="2743200" rtl="0">
              <a:spcBef>
                <a:spcPts val="1600"/>
              </a:spcBef>
              <a:spcAft>
                <a:spcPts val="0"/>
              </a:spcAft>
              <a:buClr>
                <a:schemeClr val="dk2"/>
              </a:buClr>
              <a:buSzPts val="1400"/>
              <a:buChar char="■"/>
              <a:defRPr>
                <a:solidFill>
                  <a:schemeClr val="dk2"/>
                </a:solidFill>
              </a:defRPr>
            </a:lvl6pPr>
            <a:lvl7pPr indent="-317500" lvl="6" marL="3200400" rtl="0">
              <a:spcBef>
                <a:spcPts val="1600"/>
              </a:spcBef>
              <a:spcAft>
                <a:spcPts val="0"/>
              </a:spcAft>
              <a:buClr>
                <a:schemeClr val="dk2"/>
              </a:buClr>
              <a:buSzPts val="1400"/>
              <a:buChar char="●"/>
              <a:defRPr>
                <a:solidFill>
                  <a:schemeClr val="dk2"/>
                </a:solidFill>
              </a:defRPr>
            </a:lvl7pPr>
            <a:lvl8pPr indent="-317500" lvl="7" marL="3657600" rtl="0">
              <a:spcBef>
                <a:spcPts val="1600"/>
              </a:spcBef>
              <a:spcAft>
                <a:spcPts val="0"/>
              </a:spcAft>
              <a:buClr>
                <a:schemeClr val="dk2"/>
              </a:buClr>
              <a:buSzPts val="1400"/>
              <a:buChar char="○"/>
              <a:defRPr>
                <a:solidFill>
                  <a:schemeClr val="dk2"/>
                </a:solidFill>
              </a:defRPr>
            </a:lvl8pPr>
            <a:lvl9pPr indent="-317500" lvl="8" marL="4114800" rtl="0">
              <a:spcBef>
                <a:spcPts val="1600"/>
              </a:spcBef>
              <a:spcAft>
                <a:spcPts val="1600"/>
              </a:spcAft>
              <a:buClr>
                <a:schemeClr val="dk2"/>
              </a:buClr>
              <a:buSzPts val="1400"/>
              <a:buChar char="■"/>
              <a:defRPr>
                <a:solidFill>
                  <a:schemeClr val="dk2"/>
                </a:solidFill>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E Tekstisivu sininen / pun teksti">
  <p:cSld name="TITLE_AND_BODY_1_2">
    <p:bg>
      <p:bgPr>
        <a:solidFill>
          <a:schemeClr val="dk1"/>
        </a:solidFill>
      </p:bgPr>
    </p:bg>
    <p:spTree>
      <p:nvGrpSpPr>
        <p:cNvPr id="30" name="Shape 30"/>
        <p:cNvGrpSpPr/>
        <p:nvPr/>
      </p:nvGrpSpPr>
      <p:grpSpPr>
        <a:xfrm>
          <a:off x="0" y="0"/>
          <a:ext cx="0" cy="0"/>
          <a:chOff x="0" y="0"/>
          <a:chExt cx="0" cy="0"/>
        </a:xfrm>
      </p:grpSpPr>
      <p:sp>
        <p:nvSpPr>
          <p:cNvPr id="31" name="Google Shape;31;p7"/>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7"/>
          <p:cNvSpPr txBox="1"/>
          <p:nvPr>
            <p:ph idx="1" type="body"/>
          </p:nvPr>
        </p:nvSpPr>
        <p:spPr>
          <a:xfrm>
            <a:off x="311700" y="13810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E Tekstisivu sininen 1">
  <p:cSld name="TITLE_AND_BODY_1_1">
    <p:bg>
      <p:bgPr>
        <a:solidFill>
          <a:schemeClr val="lt1"/>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8"/>
          <p:cNvSpPr txBox="1"/>
          <p:nvPr>
            <p:ph idx="1" type="body"/>
          </p:nvPr>
        </p:nvSpPr>
        <p:spPr>
          <a:xfrm>
            <a:off x="311700" y="13810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dk2"/>
              </a:buClr>
              <a:buSzPts val="1800"/>
              <a:buChar char="●"/>
              <a:defRPr>
                <a:solidFill>
                  <a:schemeClr val="dk2"/>
                </a:solidFill>
              </a:defRPr>
            </a:lvl1pPr>
            <a:lvl2pPr indent="-317500" lvl="1" marL="914400" rtl="0">
              <a:spcBef>
                <a:spcPts val="1600"/>
              </a:spcBef>
              <a:spcAft>
                <a:spcPts val="0"/>
              </a:spcAft>
              <a:buClr>
                <a:schemeClr val="dk2"/>
              </a:buClr>
              <a:buSzPts val="1400"/>
              <a:buChar char="○"/>
              <a:defRPr>
                <a:solidFill>
                  <a:schemeClr val="dk2"/>
                </a:solidFill>
              </a:defRPr>
            </a:lvl2pPr>
            <a:lvl3pPr indent="-317500" lvl="2" marL="1371600" rtl="0">
              <a:spcBef>
                <a:spcPts val="1600"/>
              </a:spcBef>
              <a:spcAft>
                <a:spcPts val="0"/>
              </a:spcAft>
              <a:buClr>
                <a:schemeClr val="dk2"/>
              </a:buClr>
              <a:buSzPts val="1400"/>
              <a:buChar char="■"/>
              <a:defRPr>
                <a:solidFill>
                  <a:schemeClr val="dk2"/>
                </a:solidFill>
              </a:defRPr>
            </a:lvl3pPr>
            <a:lvl4pPr indent="-317500" lvl="3" marL="1828800" rtl="0">
              <a:spcBef>
                <a:spcPts val="1600"/>
              </a:spcBef>
              <a:spcAft>
                <a:spcPts val="0"/>
              </a:spcAft>
              <a:buClr>
                <a:schemeClr val="dk2"/>
              </a:buClr>
              <a:buSzPts val="1400"/>
              <a:buChar char="●"/>
              <a:defRPr>
                <a:solidFill>
                  <a:schemeClr val="dk2"/>
                </a:solidFill>
              </a:defRPr>
            </a:lvl4pPr>
            <a:lvl5pPr indent="-317500" lvl="4" marL="2286000" rtl="0">
              <a:spcBef>
                <a:spcPts val="1600"/>
              </a:spcBef>
              <a:spcAft>
                <a:spcPts val="0"/>
              </a:spcAft>
              <a:buClr>
                <a:schemeClr val="dk2"/>
              </a:buClr>
              <a:buSzPts val="1400"/>
              <a:buChar char="○"/>
              <a:defRPr>
                <a:solidFill>
                  <a:schemeClr val="dk2"/>
                </a:solidFill>
              </a:defRPr>
            </a:lvl5pPr>
            <a:lvl6pPr indent="-317500" lvl="5" marL="2743200" rtl="0">
              <a:spcBef>
                <a:spcPts val="1600"/>
              </a:spcBef>
              <a:spcAft>
                <a:spcPts val="0"/>
              </a:spcAft>
              <a:buClr>
                <a:schemeClr val="dk2"/>
              </a:buClr>
              <a:buSzPts val="1400"/>
              <a:buChar char="■"/>
              <a:defRPr>
                <a:solidFill>
                  <a:schemeClr val="dk2"/>
                </a:solidFill>
              </a:defRPr>
            </a:lvl6pPr>
            <a:lvl7pPr indent="-317500" lvl="6" marL="3200400" rtl="0">
              <a:spcBef>
                <a:spcPts val="1600"/>
              </a:spcBef>
              <a:spcAft>
                <a:spcPts val="0"/>
              </a:spcAft>
              <a:buClr>
                <a:schemeClr val="dk2"/>
              </a:buClr>
              <a:buSzPts val="1400"/>
              <a:buChar char="●"/>
              <a:defRPr>
                <a:solidFill>
                  <a:schemeClr val="dk2"/>
                </a:solidFill>
              </a:defRPr>
            </a:lvl7pPr>
            <a:lvl8pPr indent="-317500" lvl="7" marL="3657600" rtl="0">
              <a:spcBef>
                <a:spcPts val="1600"/>
              </a:spcBef>
              <a:spcAft>
                <a:spcPts val="0"/>
              </a:spcAft>
              <a:buClr>
                <a:schemeClr val="dk2"/>
              </a:buClr>
              <a:buSzPts val="1400"/>
              <a:buChar char="○"/>
              <a:defRPr>
                <a:solidFill>
                  <a:schemeClr val="dk2"/>
                </a:solidFill>
              </a:defRPr>
            </a:lvl8pPr>
            <a:lvl9pPr indent="-317500" lvl="8" marL="4114800" rtl="0">
              <a:spcBef>
                <a:spcPts val="1600"/>
              </a:spcBef>
              <a:spcAft>
                <a:spcPts val="1600"/>
              </a:spcAft>
              <a:buClr>
                <a:schemeClr val="dk2"/>
              </a:buClr>
              <a:buSzPts val="1400"/>
              <a:buChar char="■"/>
              <a:defRPr>
                <a:solidFill>
                  <a:schemeClr val="dk2"/>
                </a:solidFill>
              </a:defRPr>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E Tekstisivu punainen / sin teksti">
  <p:cSld name="TITLE_AND_BODY_1_1_1">
    <p:bg>
      <p:bgPr>
        <a:solidFill>
          <a:schemeClr val="lt1"/>
        </a:solidFill>
      </p:bgPr>
    </p:bg>
    <p:spTree>
      <p:nvGrpSpPr>
        <p:cNvPr id="38" name="Shape 38"/>
        <p:cNvGrpSpPr/>
        <p:nvPr/>
      </p:nvGrpSpPr>
      <p:grpSpPr>
        <a:xfrm>
          <a:off x="0" y="0"/>
          <a:ext cx="0" cy="0"/>
          <a:chOff x="0" y="0"/>
          <a:chExt cx="0" cy="0"/>
        </a:xfrm>
      </p:grpSpPr>
      <p:sp>
        <p:nvSpPr>
          <p:cNvPr id="39" name="Google Shape;39;p9"/>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 name="Google Shape;40;p9"/>
          <p:cNvSpPr txBox="1"/>
          <p:nvPr>
            <p:ph idx="1" type="body"/>
          </p:nvPr>
        </p:nvSpPr>
        <p:spPr>
          <a:xfrm>
            <a:off x="311700" y="13810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p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4" name="Google Shape;44;p1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5" name="Google Shape;45;p1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Vollkorn"/>
              <a:buNone/>
              <a:defRPr sz="2800">
                <a:solidFill>
                  <a:schemeClr val="dk1"/>
                </a:solidFill>
                <a:latin typeface="Vollkorn"/>
                <a:ea typeface="Vollkorn"/>
                <a:cs typeface="Vollkorn"/>
                <a:sym typeface="Vollkor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1pPr>
            <a:lvl2pPr indent="-317500" lvl="1" marL="9144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2pPr>
            <a:lvl3pPr indent="-317500" lvl="2" marL="13716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3pPr>
            <a:lvl4pPr indent="-317500" lvl="3" marL="18288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4pPr>
            <a:lvl5pPr indent="-317500" lvl="4" marL="22860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5pPr>
            <a:lvl6pPr indent="-317500" lvl="5" marL="27432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6pPr>
            <a:lvl7pPr indent="-317500" lvl="6" marL="32004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7pPr>
            <a:lvl8pPr indent="-317500" lvl="7" marL="36576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8pPr>
            <a:lvl9pPr indent="-317500" lvl="8" marL="4114800">
              <a:lnSpc>
                <a:spcPct val="100000"/>
              </a:lnSpc>
              <a:spcBef>
                <a:spcPts val="1600"/>
              </a:spcBef>
              <a:spcAft>
                <a:spcPts val="1600"/>
              </a:spcAft>
              <a:buClr>
                <a:schemeClr val="dk1"/>
              </a:buClr>
              <a:buSzPts val="1400"/>
              <a:buFont typeface="Dosis"/>
              <a:buChar char="■"/>
              <a:defRPr>
                <a:solidFill>
                  <a:schemeClr val="dk1"/>
                </a:solidFill>
                <a:latin typeface="Dosis"/>
                <a:ea typeface="Dosis"/>
                <a:cs typeface="Dosis"/>
                <a:sym typeface="Dosi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0"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7.jpg"/><Relationship Id="rId9" Type="http://schemas.openxmlformats.org/officeDocument/2006/relationships/image" Target="../media/image8.jpg"/><Relationship Id="rId5" Type="http://schemas.openxmlformats.org/officeDocument/2006/relationships/image" Target="../media/image3.jpg"/><Relationship Id="rId6" Type="http://schemas.openxmlformats.org/officeDocument/2006/relationships/image" Target="../media/image5.jpg"/><Relationship Id="rId7" Type="http://schemas.openxmlformats.org/officeDocument/2006/relationships/image" Target="../media/image9.jpg"/><Relationship Id="rId8"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mailto:tommi.eronen@pne.fi"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8"/>
          <p:cNvSpPr txBox="1"/>
          <p:nvPr>
            <p:ph type="ctrTitle"/>
          </p:nvPr>
        </p:nvSpPr>
        <p:spPr>
          <a:xfrm>
            <a:off x="457200" y="-1269775"/>
            <a:ext cx="8520600" cy="27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Put all your </a:t>
            </a:r>
            <a:br>
              <a:rPr lang="en"/>
            </a:br>
            <a:r>
              <a:rPr lang="en"/>
              <a:t>energy in to sand</a:t>
            </a:r>
            <a:endParaRPr/>
          </a:p>
        </p:txBody>
      </p:sp>
      <p:sp>
        <p:nvSpPr>
          <p:cNvPr id="77" name="Google Shape;77;p18"/>
          <p:cNvSpPr txBox="1"/>
          <p:nvPr>
            <p:ph idx="1" type="subTitle"/>
          </p:nvPr>
        </p:nvSpPr>
        <p:spPr>
          <a:xfrm>
            <a:off x="457200" y="1366800"/>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 in 100% clean energy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9"/>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How it works</a:t>
            </a:r>
            <a:endParaRPr>
              <a:solidFill>
                <a:schemeClr val="lt1"/>
              </a:solidFill>
            </a:endParaRPr>
          </a:p>
        </p:txBody>
      </p:sp>
      <p:pic>
        <p:nvPicPr>
          <p:cNvPr id="83" name="Google Shape;83;p19"/>
          <p:cNvPicPr preferRelativeResize="0"/>
          <p:nvPr/>
        </p:nvPicPr>
        <p:blipFill>
          <a:blip r:embed="rId3">
            <a:alphaModFix/>
          </a:blip>
          <a:stretch>
            <a:fillRect/>
          </a:stretch>
        </p:blipFill>
        <p:spPr>
          <a:xfrm>
            <a:off x="-114300" y="368825"/>
            <a:ext cx="9772651" cy="4000023"/>
          </a:xfrm>
          <a:prstGeom prst="rect">
            <a:avLst/>
          </a:prstGeom>
          <a:noFill/>
          <a:ln>
            <a:noFill/>
          </a:ln>
        </p:spPr>
      </p:pic>
      <p:sp>
        <p:nvSpPr>
          <p:cNvPr id="84" name="Google Shape;84;p19"/>
          <p:cNvSpPr txBox="1"/>
          <p:nvPr/>
        </p:nvSpPr>
        <p:spPr>
          <a:xfrm>
            <a:off x="2200175" y="1367475"/>
            <a:ext cx="1400100" cy="5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Dosis"/>
                <a:ea typeface="Dosis"/>
                <a:cs typeface="Dosis"/>
                <a:sym typeface="Dosis"/>
              </a:rPr>
              <a:t>ENERGY</a:t>
            </a:r>
            <a:endParaRPr>
              <a:solidFill>
                <a:schemeClr val="lt1"/>
              </a:solidFill>
              <a:latin typeface="Dosis"/>
              <a:ea typeface="Dosis"/>
              <a:cs typeface="Dosis"/>
              <a:sym typeface="Dosis"/>
            </a:endParaRPr>
          </a:p>
        </p:txBody>
      </p:sp>
      <p:sp>
        <p:nvSpPr>
          <p:cNvPr id="85" name="Google Shape;85;p19"/>
          <p:cNvSpPr txBox="1"/>
          <p:nvPr/>
        </p:nvSpPr>
        <p:spPr>
          <a:xfrm>
            <a:off x="5671975" y="1367475"/>
            <a:ext cx="1400100" cy="5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Dosis"/>
                <a:ea typeface="Dosis"/>
                <a:cs typeface="Dosis"/>
                <a:sym typeface="Dosis"/>
              </a:rPr>
              <a:t>CONSUMPTION</a:t>
            </a:r>
            <a:endParaRPr>
              <a:solidFill>
                <a:schemeClr val="lt1"/>
              </a:solidFill>
              <a:latin typeface="Dosis"/>
              <a:ea typeface="Dosis"/>
              <a:cs typeface="Dosis"/>
              <a:sym typeface="Dosis"/>
            </a:endParaRPr>
          </a:p>
        </p:txBody>
      </p:sp>
      <p:sp>
        <p:nvSpPr>
          <p:cNvPr id="86" name="Google Shape;86;p19"/>
          <p:cNvSpPr txBox="1"/>
          <p:nvPr/>
        </p:nvSpPr>
        <p:spPr>
          <a:xfrm>
            <a:off x="4132050" y="4503850"/>
            <a:ext cx="879900" cy="41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Dosis"/>
                <a:ea typeface="Dosis"/>
                <a:cs typeface="Dosis"/>
                <a:sym typeface="Dosis"/>
              </a:rPr>
              <a:t>STORAGE</a:t>
            </a:r>
            <a:endParaRPr>
              <a:solidFill>
                <a:schemeClr val="lt1"/>
              </a:solidFill>
              <a:latin typeface="Dosis"/>
              <a:ea typeface="Dosis"/>
              <a:cs typeface="Dosis"/>
              <a:sym typeface="Dosis"/>
            </a:endParaRPr>
          </a:p>
        </p:txBody>
      </p:sp>
      <p:sp>
        <p:nvSpPr>
          <p:cNvPr id="87" name="Google Shape;87;p19"/>
          <p:cNvSpPr txBox="1"/>
          <p:nvPr/>
        </p:nvSpPr>
        <p:spPr>
          <a:xfrm>
            <a:off x="2549950" y="4092050"/>
            <a:ext cx="1353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Dosis"/>
                <a:ea typeface="Dosis"/>
                <a:cs typeface="Dosis"/>
                <a:sym typeface="Dosis"/>
              </a:rPr>
              <a:t>excess</a:t>
            </a:r>
            <a:r>
              <a:rPr lang="en">
                <a:solidFill>
                  <a:schemeClr val="lt1"/>
                </a:solidFill>
                <a:latin typeface="Dosis"/>
                <a:ea typeface="Dosis"/>
                <a:cs typeface="Dosis"/>
                <a:sym typeface="Dosis"/>
              </a:rPr>
              <a:t> energy</a:t>
            </a:r>
            <a:endParaRPr>
              <a:solidFill>
                <a:schemeClr val="lt1"/>
              </a:solidFill>
              <a:latin typeface="Dosis"/>
              <a:ea typeface="Dosis"/>
              <a:cs typeface="Dosis"/>
              <a:sym typeface="Dosis"/>
            </a:endParaRPr>
          </a:p>
        </p:txBody>
      </p:sp>
      <p:sp>
        <p:nvSpPr>
          <p:cNvPr id="88" name="Google Shape;88;p19"/>
          <p:cNvSpPr txBox="1"/>
          <p:nvPr/>
        </p:nvSpPr>
        <p:spPr>
          <a:xfrm>
            <a:off x="5161725" y="4092050"/>
            <a:ext cx="13536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Dosis"/>
                <a:ea typeface="Dosis"/>
                <a:cs typeface="Dosis"/>
                <a:sym typeface="Dosis"/>
              </a:rPr>
              <a:t>heat</a:t>
            </a:r>
            <a:endParaRPr>
              <a:solidFill>
                <a:schemeClr val="lt1"/>
              </a:solidFill>
              <a:latin typeface="Dosis"/>
              <a:ea typeface="Dosis"/>
              <a:cs typeface="Dosis"/>
              <a:sym typeface="Dosis"/>
            </a:endParaRPr>
          </a:p>
        </p:txBody>
      </p:sp>
      <p:sp>
        <p:nvSpPr>
          <p:cNvPr id="89" name="Google Shape;89;p19"/>
          <p:cNvSpPr txBox="1"/>
          <p:nvPr/>
        </p:nvSpPr>
        <p:spPr>
          <a:xfrm>
            <a:off x="3971475" y="2334500"/>
            <a:ext cx="11391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Dosis"/>
                <a:ea typeface="Dosis"/>
                <a:cs typeface="Dosis"/>
                <a:sym typeface="Dosis"/>
              </a:rPr>
              <a:t>electricity</a:t>
            </a:r>
            <a:endParaRPr>
              <a:solidFill>
                <a:schemeClr val="lt1"/>
              </a:solidFill>
              <a:latin typeface="Dosis"/>
              <a:ea typeface="Dosis"/>
              <a:cs typeface="Dosis"/>
              <a:sym typeface="Dosi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0"/>
          <p:cNvPicPr preferRelativeResize="0"/>
          <p:nvPr/>
        </p:nvPicPr>
        <p:blipFill>
          <a:blip r:embed="rId3">
            <a:alphaModFix/>
          </a:blip>
          <a:stretch>
            <a:fillRect/>
          </a:stretch>
        </p:blipFill>
        <p:spPr>
          <a:xfrm>
            <a:off x="5314950" y="1"/>
            <a:ext cx="3829050" cy="5143500"/>
          </a:xfrm>
          <a:prstGeom prst="rect">
            <a:avLst/>
          </a:prstGeom>
          <a:noFill/>
          <a:ln>
            <a:noFill/>
          </a:ln>
        </p:spPr>
      </p:pic>
      <p:sp>
        <p:nvSpPr>
          <p:cNvPr id="95" name="Google Shape;95;p20"/>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story: </a:t>
            </a:r>
            <a:r>
              <a:rPr lang="en"/>
              <a:t>The hippie </a:t>
            </a:r>
            <a:endParaRPr/>
          </a:p>
          <a:p>
            <a:pPr indent="0" lvl="0" marL="0" rtl="0" algn="l">
              <a:spcBef>
                <a:spcPts val="0"/>
              </a:spcBef>
              <a:spcAft>
                <a:spcPts val="0"/>
              </a:spcAft>
              <a:buNone/>
            </a:pPr>
            <a:r>
              <a:rPr lang="en"/>
              <a:t>commune for engineers</a:t>
            </a:r>
            <a:endParaRPr/>
          </a:p>
        </p:txBody>
      </p:sp>
      <p:sp>
        <p:nvSpPr>
          <p:cNvPr id="96" name="Google Shape;96;p20"/>
          <p:cNvSpPr txBox="1"/>
          <p:nvPr>
            <p:ph idx="1" type="body"/>
          </p:nvPr>
        </p:nvSpPr>
        <p:spPr>
          <a:xfrm>
            <a:off x="311700" y="1381075"/>
            <a:ext cx="4629900" cy="3416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600"/>
              <a:t>T</a:t>
            </a:r>
            <a:r>
              <a:rPr lang="en" sz="1600"/>
              <a:t>wo young men were running a thought experiment over coffee at Tampere University on 13 April 2012.  Energy Technology students Tommi and Markku were challenging each other: Is it possible to build an energy self-sufficient and cost effective “hippie commune for engineers” using only solar power? The joke turned into Tommi’s MSc thesis of energy storage solutions and Markku’s PhD on hydraulic turbine monitoring. </a:t>
            </a:r>
            <a:endParaRPr sz="1600"/>
          </a:p>
          <a:p>
            <a:pPr indent="0" lvl="0" marL="0" marR="0" rtl="0" algn="l">
              <a:lnSpc>
                <a:spcPct val="100000"/>
              </a:lnSpc>
              <a:spcBef>
                <a:spcPts val="1600"/>
              </a:spcBef>
              <a:spcAft>
                <a:spcPts val="1600"/>
              </a:spcAft>
              <a:buNone/>
            </a:pPr>
            <a:r>
              <a:rPr lang="en" sz="1600"/>
              <a:t>Eight</a:t>
            </a:r>
            <a:r>
              <a:rPr lang="en" sz="1600"/>
              <a:t> years later the friends are standing next to their pilot plant that is connected to the district heating network of the City of Tampere. This solution can provide stable, affordable, clean energy to New York as well as to the distant village of Näkkäläjärvi.</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1"/>
          <p:cNvPicPr preferRelativeResize="0"/>
          <p:nvPr/>
        </p:nvPicPr>
        <p:blipFill rotWithShape="1">
          <a:blip r:embed="rId3">
            <a:alphaModFix/>
          </a:blip>
          <a:srcRect b="0" l="0" r="0" t="0"/>
          <a:stretch/>
        </p:blipFill>
        <p:spPr>
          <a:xfrm>
            <a:off x="2846575" y="3062279"/>
            <a:ext cx="900600" cy="976934"/>
          </a:xfrm>
          <a:prstGeom prst="rect">
            <a:avLst/>
          </a:prstGeom>
          <a:noFill/>
          <a:ln>
            <a:noFill/>
          </a:ln>
        </p:spPr>
      </p:pic>
      <p:pic>
        <p:nvPicPr>
          <p:cNvPr id="102" name="Google Shape;102;p21"/>
          <p:cNvPicPr preferRelativeResize="0"/>
          <p:nvPr/>
        </p:nvPicPr>
        <p:blipFill rotWithShape="1">
          <a:blip r:embed="rId4">
            <a:alphaModFix/>
          </a:blip>
          <a:srcRect b="0" l="0" r="0" t="0"/>
          <a:stretch/>
        </p:blipFill>
        <p:spPr>
          <a:xfrm>
            <a:off x="1646100" y="3046929"/>
            <a:ext cx="900600" cy="976934"/>
          </a:xfrm>
          <a:prstGeom prst="rect">
            <a:avLst/>
          </a:prstGeom>
          <a:noFill/>
          <a:ln>
            <a:noFill/>
          </a:ln>
        </p:spPr>
      </p:pic>
      <p:pic>
        <p:nvPicPr>
          <p:cNvPr id="103" name="Google Shape;103;p21"/>
          <p:cNvPicPr preferRelativeResize="0"/>
          <p:nvPr/>
        </p:nvPicPr>
        <p:blipFill>
          <a:blip r:embed="rId5">
            <a:alphaModFix/>
          </a:blip>
          <a:stretch>
            <a:fillRect/>
          </a:stretch>
        </p:blipFill>
        <p:spPr>
          <a:xfrm>
            <a:off x="4018500" y="1004866"/>
            <a:ext cx="900600" cy="976934"/>
          </a:xfrm>
          <a:prstGeom prst="rect">
            <a:avLst/>
          </a:prstGeom>
          <a:noFill/>
          <a:ln>
            <a:noFill/>
          </a:ln>
        </p:spPr>
      </p:pic>
      <p:pic>
        <p:nvPicPr>
          <p:cNvPr id="104" name="Google Shape;104;p21"/>
          <p:cNvPicPr preferRelativeResize="0"/>
          <p:nvPr/>
        </p:nvPicPr>
        <p:blipFill rotWithShape="1">
          <a:blip r:embed="rId6">
            <a:alphaModFix/>
          </a:blip>
          <a:srcRect b="0" l="0" r="0" t="0"/>
          <a:stretch/>
        </p:blipFill>
        <p:spPr>
          <a:xfrm>
            <a:off x="5204700" y="1004866"/>
            <a:ext cx="900600" cy="976934"/>
          </a:xfrm>
          <a:prstGeom prst="rect">
            <a:avLst/>
          </a:prstGeom>
          <a:noFill/>
          <a:ln>
            <a:noFill/>
          </a:ln>
        </p:spPr>
      </p:pic>
      <p:pic>
        <p:nvPicPr>
          <p:cNvPr id="105" name="Google Shape;105;p21"/>
          <p:cNvPicPr preferRelativeResize="0"/>
          <p:nvPr/>
        </p:nvPicPr>
        <p:blipFill rotWithShape="1">
          <a:blip r:embed="rId7">
            <a:alphaModFix/>
          </a:blip>
          <a:srcRect b="0" l="0" r="0" t="0"/>
          <a:stretch/>
        </p:blipFill>
        <p:spPr>
          <a:xfrm>
            <a:off x="2832300" y="1004866"/>
            <a:ext cx="900600" cy="976934"/>
          </a:xfrm>
          <a:prstGeom prst="rect">
            <a:avLst/>
          </a:prstGeom>
          <a:noFill/>
          <a:ln>
            <a:noFill/>
          </a:ln>
        </p:spPr>
      </p:pic>
      <p:pic>
        <p:nvPicPr>
          <p:cNvPr id="106" name="Google Shape;106;p21"/>
          <p:cNvPicPr preferRelativeResize="0"/>
          <p:nvPr/>
        </p:nvPicPr>
        <p:blipFill rotWithShape="1">
          <a:blip r:embed="rId8">
            <a:alphaModFix/>
          </a:blip>
          <a:srcRect b="0" l="0" r="0" t="0"/>
          <a:stretch/>
        </p:blipFill>
        <p:spPr>
          <a:xfrm>
            <a:off x="1646100" y="1004866"/>
            <a:ext cx="900600" cy="976934"/>
          </a:xfrm>
          <a:prstGeom prst="rect">
            <a:avLst/>
          </a:prstGeom>
          <a:noFill/>
          <a:ln>
            <a:noFill/>
          </a:ln>
        </p:spPr>
      </p:pic>
      <p:pic>
        <p:nvPicPr>
          <p:cNvPr id="107" name="Google Shape;107;p21"/>
          <p:cNvPicPr preferRelativeResize="0"/>
          <p:nvPr/>
        </p:nvPicPr>
        <p:blipFill rotWithShape="1">
          <a:blip r:embed="rId9">
            <a:alphaModFix/>
          </a:blip>
          <a:srcRect b="0" l="0" r="0" t="0"/>
          <a:stretch/>
        </p:blipFill>
        <p:spPr>
          <a:xfrm>
            <a:off x="6390900" y="1004866"/>
            <a:ext cx="900600" cy="976934"/>
          </a:xfrm>
          <a:prstGeom prst="rect">
            <a:avLst/>
          </a:prstGeom>
          <a:noFill/>
          <a:ln>
            <a:noFill/>
          </a:ln>
        </p:spPr>
      </p:pic>
      <p:sp>
        <p:nvSpPr>
          <p:cNvPr id="108" name="Google Shape;108;p21"/>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Team</a:t>
            </a:r>
            <a:endParaRPr>
              <a:solidFill>
                <a:schemeClr val="lt1"/>
              </a:solidFill>
            </a:endParaRPr>
          </a:p>
        </p:txBody>
      </p:sp>
      <p:sp>
        <p:nvSpPr>
          <p:cNvPr id="109" name="Google Shape;109;p21"/>
          <p:cNvSpPr txBox="1"/>
          <p:nvPr>
            <p:ph idx="1" type="body"/>
          </p:nvPr>
        </p:nvSpPr>
        <p:spPr>
          <a:xfrm>
            <a:off x="311700" y="881175"/>
            <a:ext cx="1229700" cy="3697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chemeClr val="lt1"/>
                </a:solidFill>
              </a:rPr>
              <a:t>Operational</a:t>
            </a:r>
            <a:endParaRPr sz="1400">
              <a:solidFill>
                <a:schemeClr val="lt1"/>
              </a:solidFill>
            </a:endParaRPr>
          </a:p>
          <a:p>
            <a:pPr indent="0" lvl="0" marL="0" rtl="0" algn="l">
              <a:lnSpc>
                <a:spcPct val="115000"/>
              </a:lnSpc>
              <a:spcBef>
                <a:spcPts val="1600"/>
              </a:spcBef>
              <a:spcAft>
                <a:spcPts val="0"/>
              </a:spcAft>
              <a:buNone/>
            </a:pPr>
            <a:r>
              <a:t/>
            </a:r>
            <a:endParaRPr sz="1400">
              <a:solidFill>
                <a:schemeClr val="lt1"/>
              </a:solidFill>
            </a:endParaRPr>
          </a:p>
          <a:p>
            <a:pPr indent="0" lvl="0" marL="0" rtl="0" algn="l">
              <a:lnSpc>
                <a:spcPct val="115000"/>
              </a:lnSpc>
              <a:spcBef>
                <a:spcPts val="1600"/>
              </a:spcBef>
              <a:spcAft>
                <a:spcPts val="0"/>
              </a:spcAft>
              <a:buNone/>
            </a:pPr>
            <a:r>
              <a:t/>
            </a:r>
            <a:endParaRPr sz="1400">
              <a:solidFill>
                <a:schemeClr val="lt1"/>
              </a:solidFill>
            </a:endParaRPr>
          </a:p>
          <a:p>
            <a:pPr indent="0" lvl="0" marL="0" rtl="0" algn="l">
              <a:lnSpc>
                <a:spcPct val="115000"/>
              </a:lnSpc>
              <a:spcBef>
                <a:spcPts val="1600"/>
              </a:spcBef>
              <a:spcAft>
                <a:spcPts val="0"/>
              </a:spcAft>
              <a:buNone/>
            </a:pPr>
            <a:r>
              <a:t/>
            </a:r>
            <a:endParaRPr sz="1400">
              <a:solidFill>
                <a:schemeClr val="lt1"/>
              </a:solidFill>
            </a:endParaRPr>
          </a:p>
          <a:p>
            <a:pPr indent="0" lvl="0" marL="0" rtl="0" algn="l">
              <a:lnSpc>
                <a:spcPct val="115000"/>
              </a:lnSpc>
              <a:spcBef>
                <a:spcPts val="1600"/>
              </a:spcBef>
              <a:spcAft>
                <a:spcPts val="1600"/>
              </a:spcAft>
              <a:buNone/>
            </a:pPr>
            <a:br>
              <a:rPr lang="en" sz="1400">
                <a:solidFill>
                  <a:schemeClr val="lt1"/>
                </a:solidFill>
              </a:rPr>
            </a:br>
            <a:r>
              <a:rPr lang="en" sz="1400">
                <a:solidFill>
                  <a:schemeClr val="lt1"/>
                </a:solidFill>
              </a:rPr>
              <a:t>Advisory				</a:t>
            </a:r>
            <a:endParaRPr sz="1400">
              <a:solidFill>
                <a:schemeClr val="lt1"/>
              </a:solidFill>
            </a:endParaRPr>
          </a:p>
        </p:txBody>
      </p:sp>
      <p:cxnSp>
        <p:nvCxnSpPr>
          <p:cNvPr id="110" name="Google Shape;110;p21"/>
          <p:cNvCxnSpPr/>
          <p:nvPr/>
        </p:nvCxnSpPr>
        <p:spPr>
          <a:xfrm>
            <a:off x="419275" y="2927063"/>
            <a:ext cx="8250000" cy="0"/>
          </a:xfrm>
          <a:prstGeom prst="straightConnector1">
            <a:avLst/>
          </a:prstGeom>
          <a:noFill/>
          <a:ln cap="flat" cmpd="sng" w="9525">
            <a:solidFill>
              <a:schemeClr val="lt1"/>
            </a:solidFill>
            <a:prstDash val="solid"/>
            <a:round/>
            <a:headEnd len="med" w="med" type="none"/>
            <a:tailEnd len="med" w="med" type="none"/>
          </a:ln>
        </p:spPr>
      </p:cxnSp>
      <p:sp>
        <p:nvSpPr>
          <p:cNvPr id="111" name="Google Shape;111;p21"/>
          <p:cNvSpPr txBox="1"/>
          <p:nvPr>
            <p:ph idx="1" type="body"/>
          </p:nvPr>
        </p:nvSpPr>
        <p:spPr>
          <a:xfrm>
            <a:off x="1541400" y="1985275"/>
            <a:ext cx="1110000" cy="83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rgbClr val="C64937"/>
                </a:solidFill>
                <a:latin typeface="Dosis ExtraLight"/>
                <a:ea typeface="Dosis ExtraLight"/>
                <a:cs typeface="Dosis ExtraLight"/>
                <a:sym typeface="Dosis ExtraLight"/>
              </a:rPr>
              <a:t>Tommi Eronen</a:t>
            </a:r>
            <a:endParaRPr sz="1000">
              <a:solidFill>
                <a:srgbClr val="C64937"/>
              </a:solidFill>
              <a:latin typeface="Dosis ExtraLight"/>
              <a:ea typeface="Dosis ExtraLight"/>
              <a:cs typeface="Dosis ExtraLight"/>
              <a:sym typeface="Dosis ExtraLight"/>
            </a:endParaRPr>
          </a:p>
          <a:p>
            <a:pPr indent="0" lvl="0" marL="0" rtl="0" algn="l">
              <a:lnSpc>
                <a:spcPct val="100000"/>
              </a:lnSpc>
              <a:spcBef>
                <a:spcPts val="0"/>
              </a:spcBef>
              <a:spcAft>
                <a:spcPts val="0"/>
              </a:spcAft>
              <a:buNone/>
            </a:pPr>
            <a:r>
              <a:rPr lang="en" sz="1000">
                <a:solidFill>
                  <a:srgbClr val="C64937"/>
                </a:solidFill>
                <a:latin typeface="Dosis ExtraLight"/>
                <a:ea typeface="Dosis ExtraLight"/>
                <a:cs typeface="Dosis ExtraLight"/>
                <a:sym typeface="Dosis ExtraLight"/>
              </a:rPr>
              <a:t>CEO</a:t>
            </a:r>
            <a:endParaRPr sz="1000">
              <a:solidFill>
                <a:srgbClr val="C64937"/>
              </a:solidFill>
              <a:latin typeface="Dosis ExtraLight"/>
              <a:ea typeface="Dosis ExtraLight"/>
              <a:cs typeface="Dosis ExtraLight"/>
              <a:sym typeface="Dosis ExtraLight"/>
            </a:endParaRPr>
          </a:p>
          <a:p>
            <a:pPr indent="0" lvl="0" marL="0" rtl="0" algn="l">
              <a:lnSpc>
                <a:spcPct val="100000"/>
              </a:lnSpc>
              <a:spcBef>
                <a:spcPts val="0"/>
              </a:spcBef>
              <a:spcAft>
                <a:spcPts val="0"/>
              </a:spcAft>
              <a:buNone/>
            </a:pPr>
            <a:r>
              <a:rPr lang="en" sz="1000">
                <a:solidFill>
                  <a:srgbClr val="C64937"/>
                </a:solidFill>
              </a:rPr>
              <a:t>MSc in Power</a:t>
            </a:r>
            <a:endParaRPr sz="1000">
              <a:solidFill>
                <a:srgbClr val="C64937"/>
              </a:solidFill>
            </a:endParaRPr>
          </a:p>
          <a:p>
            <a:pPr indent="0" lvl="0" marL="0" rtl="0" algn="l">
              <a:lnSpc>
                <a:spcPct val="100000"/>
              </a:lnSpc>
              <a:spcBef>
                <a:spcPts val="0"/>
              </a:spcBef>
              <a:spcAft>
                <a:spcPts val="0"/>
              </a:spcAft>
              <a:buNone/>
            </a:pPr>
            <a:r>
              <a:rPr lang="en" sz="1000">
                <a:solidFill>
                  <a:srgbClr val="C64937"/>
                </a:solidFill>
              </a:rPr>
              <a:t>Plant Engineering</a:t>
            </a:r>
            <a:endParaRPr sz="1000">
              <a:solidFill>
                <a:srgbClr val="C64937"/>
              </a:solidFill>
            </a:endParaRPr>
          </a:p>
          <a:p>
            <a:pPr indent="0" lvl="0" marL="0" rtl="0" algn="l">
              <a:lnSpc>
                <a:spcPct val="100000"/>
              </a:lnSpc>
              <a:spcBef>
                <a:spcPts val="0"/>
              </a:spcBef>
              <a:spcAft>
                <a:spcPts val="1600"/>
              </a:spcAft>
              <a:buNone/>
            </a:pPr>
            <a:r>
              <a:t/>
            </a:r>
            <a:endParaRPr sz="1000">
              <a:solidFill>
                <a:schemeClr val="lt1"/>
              </a:solidFill>
            </a:endParaRPr>
          </a:p>
        </p:txBody>
      </p:sp>
      <p:sp>
        <p:nvSpPr>
          <p:cNvPr id="112" name="Google Shape;112;p21"/>
          <p:cNvSpPr txBox="1"/>
          <p:nvPr>
            <p:ph idx="1" type="body"/>
          </p:nvPr>
        </p:nvSpPr>
        <p:spPr>
          <a:xfrm>
            <a:off x="2727600" y="1985275"/>
            <a:ext cx="1110000" cy="83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chemeClr val="lt1"/>
                </a:solidFill>
                <a:latin typeface="Dosis ExtraLight"/>
                <a:ea typeface="Dosis ExtraLight"/>
                <a:cs typeface="Dosis ExtraLight"/>
                <a:sym typeface="Dosis ExtraLight"/>
              </a:rPr>
              <a:t>Markku Ylönen</a:t>
            </a:r>
            <a:endParaRPr sz="1000">
              <a:solidFill>
                <a:schemeClr val="lt1"/>
              </a:solidFill>
              <a:latin typeface="Dosis ExtraLight"/>
              <a:ea typeface="Dosis ExtraLight"/>
              <a:cs typeface="Dosis ExtraLight"/>
              <a:sym typeface="Dosis ExtraLight"/>
            </a:endParaRPr>
          </a:p>
          <a:p>
            <a:pPr indent="0" lvl="0" marL="0" rtl="0" algn="l">
              <a:lnSpc>
                <a:spcPct val="100000"/>
              </a:lnSpc>
              <a:spcBef>
                <a:spcPts val="0"/>
              </a:spcBef>
              <a:spcAft>
                <a:spcPts val="0"/>
              </a:spcAft>
              <a:buNone/>
            </a:pPr>
            <a:r>
              <a:rPr lang="en" sz="1000">
                <a:solidFill>
                  <a:schemeClr val="lt1"/>
                </a:solidFill>
                <a:latin typeface="Dosis ExtraLight"/>
                <a:ea typeface="Dosis ExtraLight"/>
                <a:cs typeface="Dosis ExtraLight"/>
                <a:sym typeface="Dosis ExtraLight"/>
              </a:rPr>
              <a:t>CTO</a:t>
            </a:r>
            <a:endParaRPr sz="1000">
              <a:solidFill>
                <a:schemeClr val="lt1"/>
              </a:solidFill>
              <a:latin typeface="Dosis ExtraLight"/>
              <a:ea typeface="Dosis ExtraLight"/>
              <a:cs typeface="Dosis ExtraLight"/>
              <a:sym typeface="Dosis ExtraLight"/>
            </a:endParaRPr>
          </a:p>
          <a:p>
            <a:pPr indent="0" lvl="0" marL="0" rtl="0" algn="l">
              <a:lnSpc>
                <a:spcPct val="100000"/>
              </a:lnSpc>
              <a:spcBef>
                <a:spcPts val="0"/>
              </a:spcBef>
              <a:spcAft>
                <a:spcPts val="0"/>
              </a:spcAft>
              <a:buNone/>
            </a:pPr>
            <a:r>
              <a:rPr lang="en" sz="1000">
                <a:solidFill>
                  <a:schemeClr val="lt1"/>
                </a:solidFill>
              </a:rPr>
              <a:t>DSc in Applied </a:t>
            </a:r>
            <a:endParaRPr sz="1000">
              <a:solidFill>
                <a:schemeClr val="lt1"/>
              </a:solidFill>
            </a:endParaRPr>
          </a:p>
          <a:p>
            <a:pPr indent="0" lvl="0" marL="0" rtl="0" algn="l">
              <a:lnSpc>
                <a:spcPct val="100000"/>
              </a:lnSpc>
              <a:spcBef>
                <a:spcPts val="0"/>
              </a:spcBef>
              <a:spcAft>
                <a:spcPts val="0"/>
              </a:spcAft>
              <a:buNone/>
            </a:pPr>
            <a:r>
              <a:rPr lang="en" sz="1000">
                <a:solidFill>
                  <a:schemeClr val="lt1"/>
                </a:solidFill>
              </a:rPr>
              <a:t>Mechanics</a:t>
            </a:r>
            <a:endParaRPr sz="1000">
              <a:solidFill>
                <a:schemeClr val="lt1"/>
              </a:solidFill>
            </a:endParaRPr>
          </a:p>
          <a:p>
            <a:pPr indent="0" lvl="0" marL="0" rtl="0" algn="l">
              <a:lnSpc>
                <a:spcPct val="100000"/>
              </a:lnSpc>
              <a:spcBef>
                <a:spcPts val="0"/>
              </a:spcBef>
              <a:spcAft>
                <a:spcPts val="1600"/>
              </a:spcAft>
              <a:buNone/>
            </a:pPr>
            <a:r>
              <a:t/>
            </a:r>
            <a:endParaRPr sz="1000">
              <a:solidFill>
                <a:schemeClr val="lt1"/>
              </a:solidFill>
              <a:latin typeface="Dosis ExtraLight"/>
              <a:ea typeface="Dosis ExtraLight"/>
              <a:cs typeface="Dosis ExtraLight"/>
              <a:sym typeface="Dosis ExtraLight"/>
            </a:endParaRPr>
          </a:p>
        </p:txBody>
      </p:sp>
      <p:sp>
        <p:nvSpPr>
          <p:cNvPr id="113" name="Google Shape;113;p21"/>
          <p:cNvSpPr txBox="1"/>
          <p:nvPr>
            <p:ph idx="1" type="body"/>
          </p:nvPr>
        </p:nvSpPr>
        <p:spPr>
          <a:xfrm>
            <a:off x="5120150" y="1985275"/>
            <a:ext cx="1177800" cy="83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rgbClr val="C64937"/>
                </a:solidFill>
                <a:latin typeface="Dosis ExtraLight"/>
                <a:ea typeface="Dosis ExtraLight"/>
                <a:cs typeface="Dosis ExtraLight"/>
                <a:sym typeface="Dosis ExtraLight"/>
              </a:rPr>
              <a:t>Liisa Naskali</a:t>
            </a:r>
            <a:br>
              <a:rPr lang="en" sz="1000">
                <a:solidFill>
                  <a:srgbClr val="C64937"/>
                </a:solidFill>
                <a:latin typeface="Dosis ExtraLight"/>
                <a:ea typeface="Dosis ExtraLight"/>
                <a:cs typeface="Dosis ExtraLight"/>
                <a:sym typeface="Dosis ExtraLight"/>
              </a:rPr>
            </a:br>
            <a:r>
              <a:rPr lang="en" sz="1000">
                <a:solidFill>
                  <a:srgbClr val="C64937"/>
                </a:solidFill>
                <a:latin typeface="Dosis ExtraLight"/>
                <a:ea typeface="Dosis ExtraLight"/>
                <a:cs typeface="Dosis ExtraLight"/>
                <a:sym typeface="Dosis ExtraLight"/>
              </a:rPr>
              <a:t>Project Manager</a:t>
            </a:r>
            <a:endParaRPr sz="1000">
              <a:solidFill>
                <a:srgbClr val="C64937"/>
              </a:solidFill>
              <a:latin typeface="Dosis ExtraLight"/>
              <a:ea typeface="Dosis ExtraLight"/>
              <a:cs typeface="Dosis ExtraLight"/>
              <a:sym typeface="Dosis ExtraLight"/>
            </a:endParaRPr>
          </a:p>
          <a:p>
            <a:pPr indent="0" lvl="0" marL="0" rtl="0" algn="l">
              <a:spcBef>
                <a:spcPts val="0"/>
              </a:spcBef>
              <a:spcAft>
                <a:spcPts val="0"/>
              </a:spcAft>
              <a:buNone/>
            </a:pPr>
            <a:r>
              <a:rPr lang="en" sz="1000">
                <a:solidFill>
                  <a:schemeClr val="lt1"/>
                </a:solidFill>
              </a:rPr>
              <a:t>MSc Advanced Engineering Physics</a:t>
            </a:r>
            <a:endParaRPr sz="1000">
              <a:solidFill>
                <a:schemeClr val="lt1"/>
              </a:solidFill>
            </a:endParaRPr>
          </a:p>
          <a:p>
            <a:pPr indent="0" lvl="0" marL="0" rtl="0" algn="l">
              <a:lnSpc>
                <a:spcPct val="100000"/>
              </a:lnSpc>
              <a:spcBef>
                <a:spcPts val="1600"/>
              </a:spcBef>
              <a:spcAft>
                <a:spcPts val="1600"/>
              </a:spcAft>
              <a:buNone/>
            </a:pPr>
            <a:r>
              <a:t/>
            </a:r>
            <a:endParaRPr sz="1000">
              <a:solidFill>
                <a:srgbClr val="C64937"/>
              </a:solidFill>
              <a:latin typeface="Dosis ExtraLight"/>
              <a:ea typeface="Dosis ExtraLight"/>
              <a:cs typeface="Dosis ExtraLight"/>
              <a:sym typeface="Dosis ExtraLight"/>
            </a:endParaRPr>
          </a:p>
        </p:txBody>
      </p:sp>
      <p:sp>
        <p:nvSpPr>
          <p:cNvPr id="114" name="Google Shape;114;p21"/>
          <p:cNvSpPr txBox="1"/>
          <p:nvPr>
            <p:ph idx="1" type="body"/>
          </p:nvPr>
        </p:nvSpPr>
        <p:spPr>
          <a:xfrm>
            <a:off x="3954100" y="1985275"/>
            <a:ext cx="1110000" cy="83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rgbClr val="C64937"/>
                </a:solidFill>
                <a:latin typeface="Dosis ExtraLight"/>
                <a:ea typeface="Dosis ExtraLight"/>
                <a:cs typeface="Dosis ExtraLight"/>
                <a:sym typeface="Dosis ExtraLight"/>
              </a:rPr>
              <a:t>Mika Rautiainen</a:t>
            </a:r>
            <a:endParaRPr sz="1000">
              <a:solidFill>
                <a:srgbClr val="C64937"/>
              </a:solidFill>
              <a:latin typeface="Dosis ExtraLight"/>
              <a:ea typeface="Dosis ExtraLight"/>
              <a:cs typeface="Dosis ExtraLight"/>
              <a:sym typeface="Dosis ExtraLight"/>
            </a:endParaRPr>
          </a:p>
          <a:p>
            <a:pPr indent="0" lvl="0" marL="0" rtl="0" algn="l">
              <a:lnSpc>
                <a:spcPct val="100000"/>
              </a:lnSpc>
              <a:spcBef>
                <a:spcPts val="0"/>
              </a:spcBef>
              <a:spcAft>
                <a:spcPts val="0"/>
              </a:spcAft>
              <a:buNone/>
            </a:pPr>
            <a:r>
              <a:rPr lang="en" sz="1000">
                <a:solidFill>
                  <a:srgbClr val="C64937"/>
                </a:solidFill>
                <a:latin typeface="Dosis ExtraLight"/>
                <a:ea typeface="Dosis ExtraLight"/>
                <a:cs typeface="Dosis ExtraLight"/>
                <a:sym typeface="Dosis ExtraLight"/>
              </a:rPr>
              <a:t>Head of Sales</a:t>
            </a:r>
            <a:endParaRPr sz="1000">
              <a:solidFill>
                <a:srgbClr val="C64937"/>
              </a:solidFill>
              <a:latin typeface="Dosis ExtraLight"/>
              <a:ea typeface="Dosis ExtraLight"/>
              <a:cs typeface="Dosis ExtraLight"/>
              <a:sym typeface="Dosis ExtraLight"/>
            </a:endParaRPr>
          </a:p>
          <a:p>
            <a:pPr indent="0" lvl="0" marL="0" rtl="0" algn="l">
              <a:lnSpc>
                <a:spcPct val="100000"/>
              </a:lnSpc>
              <a:spcBef>
                <a:spcPts val="0"/>
              </a:spcBef>
              <a:spcAft>
                <a:spcPts val="0"/>
              </a:spcAft>
              <a:buNone/>
            </a:pPr>
            <a:r>
              <a:rPr lang="en" sz="1000">
                <a:solidFill>
                  <a:srgbClr val="C64937"/>
                </a:solidFill>
              </a:rPr>
              <a:t>Industrial Business</a:t>
            </a:r>
            <a:endParaRPr sz="1000">
              <a:solidFill>
                <a:srgbClr val="C64937"/>
              </a:solidFill>
            </a:endParaRPr>
          </a:p>
          <a:p>
            <a:pPr indent="0" lvl="0" marL="0" rtl="0" algn="l">
              <a:lnSpc>
                <a:spcPct val="100000"/>
              </a:lnSpc>
              <a:spcBef>
                <a:spcPts val="0"/>
              </a:spcBef>
              <a:spcAft>
                <a:spcPts val="0"/>
              </a:spcAft>
              <a:buNone/>
            </a:pPr>
            <a:r>
              <a:rPr lang="en" sz="1000">
                <a:solidFill>
                  <a:srgbClr val="C64937"/>
                </a:solidFill>
              </a:rPr>
              <a:t>Professional</a:t>
            </a:r>
            <a:endParaRPr sz="1000">
              <a:solidFill>
                <a:srgbClr val="C64937"/>
              </a:solidFill>
            </a:endParaRPr>
          </a:p>
          <a:p>
            <a:pPr indent="0" lvl="0" marL="0" rtl="0" algn="l">
              <a:lnSpc>
                <a:spcPct val="100000"/>
              </a:lnSpc>
              <a:spcBef>
                <a:spcPts val="0"/>
              </a:spcBef>
              <a:spcAft>
                <a:spcPts val="1600"/>
              </a:spcAft>
              <a:buNone/>
            </a:pPr>
            <a:r>
              <a:t/>
            </a:r>
            <a:endParaRPr sz="1000">
              <a:solidFill>
                <a:srgbClr val="C64937"/>
              </a:solidFill>
              <a:latin typeface="Dosis ExtraLight"/>
              <a:ea typeface="Dosis ExtraLight"/>
              <a:cs typeface="Dosis ExtraLight"/>
              <a:sym typeface="Dosis ExtraLight"/>
            </a:endParaRPr>
          </a:p>
        </p:txBody>
      </p:sp>
      <p:sp>
        <p:nvSpPr>
          <p:cNvPr id="115" name="Google Shape;115;p21"/>
          <p:cNvSpPr txBox="1"/>
          <p:nvPr>
            <p:ph idx="1" type="body"/>
          </p:nvPr>
        </p:nvSpPr>
        <p:spPr>
          <a:xfrm>
            <a:off x="6286200" y="1985275"/>
            <a:ext cx="1110000" cy="83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rgbClr val="C64937"/>
                </a:solidFill>
                <a:latin typeface="Dosis ExtraLight"/>
                <a:ea typeface="Dosis ExtraLight"/>
                <a:cs typeface="Dosis ExtraLight"/>
                <a:sym typeface="Dosis ExtraLight"/>
              </a:rPr>
              <a:t>Ville Kivioja</a:t>
            </a:r>
            <a:endParaRPr sz="1000">
              <a:solidFill>
                <a:srgbClr val="C64937"/>
              </a:solidFill>
              <a:latin typeface="Dosis ExtraLight"/>
              <a:ea typeface="Dosis ExtraLight"/>
              <a:cs typeface="Dosis ExtraLight"/>
              <a:sym typeface="Dosis ExtraLight"/>
            </a:endParaRPr>
          </a:p>
          <a:p>
            <a:pPr indent="0" lvl="0" marL="0" rtl="0" algn="l">
              <a:lnSpc>
                <a:spcPct val="100000"/>
              </a:lnSpc>
              <a:spcBef>
                <a:spcPts val="0"/>
              </a:spcBef>
              <a:spcAft>
                <a:spcPts val="0"/>
              </a:spcAft>
              <a:buNone/>
            </a:pPr>
            <a:r>
              <a:rPr lang="en" sz="1000">
                <a:solidFill>
                  <a:srgbClr val="C64937"/>
                </a:solidFill>
                <a:latin typeface="Dosis ExtraLight"/>
                <a:ea typeface="Dosis ExtraLight"/>
                <a:cs typeface="Dosis ExtraLight"/>
                <a:sym typeface="Dosis ExtraLight"/>
              </a:rPr>
              <a:t>Computational Physics Modeller</a:t>
            </a:r>
            <a:endParaRPr sz="1000">
              <a:solidFill>
                <a:srgbClr val="C64937"/>
              </a:solidFill>
              <a:latin typeface="Dosis ExtraLight"/>
              <a:ea typeface="Dosis ExtraLight"/>
              <a:cs typeface="Dosis ExtraLight"/>
              <a:sym typeface="Dosis ExtraLight"/>
            </a:endParaRPr>
          </a:p>
          <a:p>
            <a:pPr indent="0" lvl="0" marL="0" rtl="0" algn="l">
              <a:lnSpc>
                <a:spcPct val="100000"/>
              </a:lnSpc>
              <a:spcBef>
                <a:spcPts val="0"/>
              </a:spcBef>
              <a:spcAft>
                <a:spcPts val="0"/>
              </a:spcAft>
              <a:buNone/>
            </a:pPr>
            <a:r>
              <a:rPr lang="en" sz="1000">
                <a:solidFill>
                  <a:srgbClr val="C64937"/>
                </a:solidFill>
              </a:rPr>
              <a:t>Mathematics </a:t>
            </a:r>
            <a:r>
              <a:rPr lang="en" sz="1000">
                <a:solidFill>
                  <a:srgbClr val="C64937"/>
                </a:solidFill>
              </a:rPr>
              <a:t>PhD Student</a:t>
            </a:r>
            <a:endParaRPr sz="1000">
              <a:solidFill>
                <a:srgbClr val="C64937"/>
              </a:solidFill>
            </a:endParaRPr>
          </a:p>
          <a:p>
            <a:pPr indent="0" lvl="0" marL="0" rtl="0" algn="l">
              <a:lnSpc>
                <a:spcPct val="100000"/>
              </a:lnSpc>
              <a:spcBef>
                <a:spcPts val="0"/>
              </a:spcBef>
              <a:spcAft>
                <a:spcPts val="1600"/>
              </a:spcAft>
              <a:buNone/>
            </a:pPr>
            <a:r>
              <a:t/>
            </a:r>
            <a:endParaRPr sz="1000">
              <a:solidFill>
                <a:srgbClr val="C64937"/>
              </a:solidFill>
              <a:latin typeface="Dosis ExtraLight"/>
              <a:ea typeface="Dosis ExtraLight"/>
              <a:cs typeface="Dosis ExtraLight"/>
              <a:sym typeface="Dosis ExtraLight"/>
            </a:endParaRPr>
          </a:p>
        </p:txBody>
      </p:sp>
      <p:sp>
        <p:nvSpPr>
          <p:cNvPr id="116" name="Google Shape;116;p21"/>
          <p:cNvSpPr txBox="1"/>
          <p:nvPr>
            <p:ph idx="1" type="body"/>
          </p:nvPr>
        </p:nvSpPr>
        <p:spPr>
          <a:xfrm>
            <a:off x="1541400" y="4032350"/>
            <a:ext cx="1177800" cy="83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rgbClr val="C64937"/>
                </a:solidFill>
                <a:latin typeface="Dosis ExtraLight"/>
                <a:ea typeface="Dosis ExtraLight"/>
                <a:cs typeface="Dosis ExtraLight"/>
                <a:sym typeface="Dosis ExtraLight"/>
              </a:rPr>
              <a:t>Mikko Paananen</a:t>
            </a:r>
            <a:endParaRPr sz="1000">
              <a:solidFill>
                <a:srgbClr val="C64937"/>
              </a:solidFill>
              <a:latin typeface="Dosis ExtraLight"/>
              <a:ea typeface="Dosis ExtraLight"/>
              <a:cs typeface="Dosis ExtraLight"/>
              <a:sym typeface="Dosis ExtraLight"/>
            </a:endParaRPr>
          </a:p>
          <a:p>
            <a:pPr indent="0" lvl="0" marL="0" rtl="0" algn="l">
              <a:lnSpc>
                <a:spcPct val="100000"/>
              </a:lnSpc>
              <a:spcBef>
                <a:spcPts val="0"/>
              </a:spcBef>
              <a:spcAft>
                <a:spcPts val="0"/>
              </a:spcAft>
              <a:buNone/>
            </a:pPr>
            <a:r>
              <a:rPr lang="en" sz="1000">
                <a:solidFill>
                  <a:srgbClr val="C64937"/>
                </a:solidFill>
                <a:latin typeface="Dosis ExtraLight"/>
                <a:ea typeface="Dosis ExtraLight"/>
                <a:cs typeface="Dosis ExtraLight"/>
                <a:sym typeface="Dosis ExtraLight"/>
              </a:rPr>
              <a:t>Business Relations</a:t>
            </a:r>
            <a:endParaRPr sz="1000">
              <a:solidFill>
                <a:srgbClr val="C64937"/>
              </a:solidFill>
              <a:latin typeface="Dosis ExtraLight"/>
              <a:ea typeface="Dosis ExtraLight"/>
              <a:cs typeface="Dosis ExtraLight"/>
              <a:sym typeface="Dosis ExtraLight"/>
            </a:endParaRPr>
          </a:p>
          <a:p>
            <a:pPr indent="0" lvl="0" marL="0" rtl="0" algn="l">
              <a:lnSpc>
                <a:spcPct val="100000"/>
              </a:lnSpc>
              <a:spcBef>
                <a:spcPts val="0"/>
              </a:spcBef>
              <a:spcAft>
                <a:spcPts val="0"/>
              </a:spcAft>
              <a:buNone/>
            </a:pPr>
            <a:r>
              <a:rPr lang="en" sz="1000">
                <a:solidFill>
                  <a:srgbClr val="C64937"/>
                </a:solidFill>
              </a:rPr>
              <a:t>Serial Entrepreneur</a:t>
            </a:r>
            <a:endParaRPr sz="1000">
              <a:solidFill>
                <a:srgbClr val="C64937"/>
              </a:solidFill>
            </a:endParaRPr>
          </a:p>
          <a:p>
            <a:pPr indent="0" lvl="0" marL="0" rtl="0" algn="l">
              <a:lnSpc>
                <a:spcPct val="100000"/>
              </a:lnSpc>
              <a:spcBef>
                <a:spcPts val="0"/>
              </a:spcBef>
              <a:spcAft>
                <a:spcPts val="1600"/>
              </a:spcAft>
              <a:buNone/>
            </a:pPr>
            <a:r>
              <a:t/>
            </a:r>
            <a:endParaRPr sz="1000">
              <a:solidFill>
                <a:srgbClr val="C64937"/>
              </a:solidFill>
              <a:latin typeface="Dosis ExtraLight"/>
              <a:ea typeface="Dosis ExtraLight"/>
              <a:cs typeface="Dosis ExtraLight"/>
              <a:sym typeface="Dosis ExtraLight"/>
            </a:endParaRPr>
          </a:p>
        </p:txBody>
      </p:sp>
      <p:sp>
        <p:nvSpPr>
          <p:cNvPr id="117" name="Google Shape;117;p21"/>
          <p:cNvSpPr txBox="1"/>
          <p:nvPr>
            <p:ph idx="1" type="body"/>
          </p:nvPr>
        </p:nvSpPr>
        <p:spPr>
          <a:xfrm>
            <a:off x="2741875" y="4047700"/>
            <a:ext cx="1177800" cy="83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rgbClr val="C64937"/>
                </a:solidFill>
                <a:latin typeface="Dosis ExtraLight"/>
                <a:ea typeface="Dosis ExtraLight"/>
                <a:cs typeface="Dosis ExtraLight"/>
                <a:sym typeface="Dosis ExtraLight"/>
              </a:rPr>
              <a:t>Jussi Muurikainen</a:t>
            </a:r>
            <a:endParaRPr sz="1000">
              <a:solidFill>
                <a:srgbClr val="C64937"/>
              </a:solidFill>
              <a:latin typeface="Dosis ExtraLight"/>
              <a:ea typeface="Dosis ExtraLight"/>
              <a:cs typeface="Dosis ExtraLight"/>
              <a:sym typeface="Dosis ExtraLight"/>
            </a:endParaRPr>
          </a:p>
          <a:p>
            <a:pPr indent="0" lvl="0" marL="0" rtl="0" algn="l">
              <a:lnSpc>
                <a:spcPct val="100000"/>
              </a:lnSpc>
              <a:spcBef>
                <a:spcPts val="0"/>
              </a:spcBef>
              <a:spcAft>
                <a:spcPts val="0"/>
              </a:spcAft>
              <a:buNone/>
            </a:pPr>
            <a:r>
              <a:rPr lang="en" sz="1000">
                <a:solidFill>
                  <a:srgbClr val="C64937"/>
                </a:solidFill>
                <a:latin typeface="Dosis ExtraLight"/>
                <a:ea typeface="Dosis ExtraLight"/>
                <a:cs typeface="Dosis ExtraLight"/>
                <a:sym typeface="Dosis ExtraLight"/>
              </a:rPr>
              <a:t>Investor Relations</a:t>
            </a:r>
            <a:endParaRPr sz="1000">
              <a:solidFill>
                <a:srgbClr val="C64937"/>
              </a:solidFill>
              <a:latin typeface="Dosis ExtraLight"/>
              <a:ea typeface="Dosis ExtraLight"/>
              <a:cs typeface="Dosis ExtraLight"/>
              <a:sym typeface="Dosis ExtraLight"/>
            </a:endParaRPr>
          </a:p>
          <a:p>
            <a:pPr indent="0" lvl="0" marL="0" rtl="0" algn="l">
              <a:lnSpc>
                <a:spcPct val="100000"/>
              </a:lnSpc>
              <a:spcBef>
                <a:spcPts val="0"/>
              </a:spcBef>
              <a:spcAft>
                <a:spcPts val="0"/>
              </a:spcAft>
              <a:buNone/>
            </a:pPr>
            <a:r>
              <a:rPr lang="en" sz="1000">
                <a:solidFill>
                  <a:srgbClr val="C64937"/>
                </a:solidFill>
              </a:rPr>
              <a:t>Serial Entrepreneur</a:t>
            </a:r>
            <a:endParaRPr sz="1000">
              <a:solidFill>
                <a:srgbClr val="C64937"/>
              </a:solidFill>
            </a:endParaRPr>
          </a:p>
          <a:p>
            <a:pPr indent="0" lvl="0" marL="0" rtl="0" algn="l">
              <a:lnSpc>
                <a:spcPct val="100000"/>
              </a:lnSpc>
              <a:spcBef>
                <a:spcPts val="0"/>
              </a:spcBef>
              <a:spcAft>
                <a:spcPts val="1600"/>
              </a:spcAft>
              <a:buNone/>
            </a:pPr>
            <a:r>
              <a:t/>
            </a:r>
            <a:endParaRPr sz="1000">
              <a:solidFill>
                <a:srgbClr val="C64937"/>
              </a:solidFill>
              <a:latin typeface="Dosis ExtraLight"/>
              <a:ea typeface="Dosis ExtraLight"/>
              <a:cs typeface="Dosis ExtraLight"/>
              <a:sym typeface="Dosis ExtraLight"/>
            </a:endParaRPr>
          </a:p>
        </p:txBody>
      </p:sp>
      <p:pic>
        <p:nvPicPr>
          <p:cNvPr id="118" name="Google Shape;118;p21"/>
          <p:cNvPicPr preferRelativeResize="0"/>
          <p:nvPr/>
        </p:nvPicPr>
        <p:blipFill rotWithShape="1">
          <a:blip r:embed="rId10">
            <a:alphaModFix/>
          </a:blip>
          <a:srcRect b="0" l="0" r="0" t="0"/>
          <a:stretch/>
        </p:blipFill>
        <p:spPr>
          <a:xfrm>
            <a:off x="4026900" y="3062266"/>
            <a:ext cx="900600" cy="976934"/>
          </a:xfrm>
          <a:prstGeom prst="rect">
            <a:avLst/>
          </a:prstGeom>
          <a:noFill/>
          <a:ln>
            <a:noFill/>
          </a:ln>
        </p:spPr>
      </p:pic>
      <p:pic>
        <p:nvPicPr>
          <p:cNvPr id="119" name="Google Shape;119;p21"/>
          <p:cNvPicPr preferRelativeResize="0"/>
          <p:nvPr/>
        </p:nvPicPr>
        <p:blipFill rotWithShape="1">
          <a:blip r:embed="rId10">
            <a:alphaModFix/>
          </a:blip>
          <a:srcRect b="0" l="0" r="0" t="0"/>
          <a:stretch/>
        </p:blipFill>
        <p:spPr>
          <a:xfrm>
            <a:off x="5213100" y="3062266"/>
            <a:ext cx="900600" cy="976934"/>
          </a:xfrm>
          <a:prstGeom prst="rect">
            <a:avLst/>
          </a:prstGeom>
          <a:noFill/>
          <a:ln>
            <a:noFill/>
          </a:ln>
        </p:spPr>
      </p:pic>
      <p:sp>
        <p:nvSpPr>
          <p:cNvPr id="120" name="Google Shape;120;p21"/>
          <p:cNvSpPr txBox="1"/>
          <p:nvPr>
            <p:ph idx="1" type="body"/>
          </p:nvPr>
        </p:nvSpPr>
        <p:spPr>
          <a:xfrm>
            <a:off x="3942350" y="4042675"/>
            <a:ext cx="1110000" cy="83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rgbClr val="C64937"/>
                </a:solidFill>
                <a:latin typeface="Dosis ExtraLight"/>
                <a:ea typeface="Dosis ExtraLight"/>
                <a:cs typeface="Dosis ExtraLight"/>
                <a:sym typeface="Dosis ExtraLight"/>
              </a:rPr>
              <a:t>Business Developer</a:t>
            </a:r>
            <a:endParaRPr sz="1000">
              <a:solidFill>
                <a:srgbClr val="C64937"/>
              </a:solidFill>
              <a:latin typeface="Dosis ExtraLight"/>
              <a:ea typeface="Dosis ExtraLight"/>
              <a:cs typeface="Dosis ExtraLight"/>
              <a:sym typeface="Dosis ExtraLight"/>
            </a:endParaRPr>
          </a:p>
          <a:p>
            <a:pPr indent="0" lvl="0" marL="0" rtl="0" algn="l">
              <a:lnSpc>
                <a:spcPct val="100000"/>
              </a:lnSpc>
              <a:spcBef>
                <a:spcPts val="0"/>
              </a:spcBef>
              <a:spcAft>
                <a:spcPts val="0"/>
              </a:spcAft>
              <a:buNone/>
            </a:pPr>
            <a:r>
              <a:rPr lang="en" sz="1000">
                <a:solidFill>
                  <a:srgbClr val="C64937"/>
                </a:solidFill>
              </a:rPr>
              <a:t>Expert in Creating Success</a:t>
            </a:r>
            <a:endParaRPr sz="1000">
              <a:solidFill>
                <a:srgbClr val="C64937"/>
              </a:solidFill>
            </a:endParaRPr>
          </a:p>
          <a:p>
            <a:pPr indent="0" lvl="0" marL="0" rtl="0" algn="l">
              <a:lnSpc>
                <a:spcPct val="100000"/>
              </a:lnSpc>
              <a:spcBef>
                <a:spcPts val="0"/>
              </a:spcBef>
              <a:spcAft>
                <a:spcPts val="1600"/>
              </a:spcAft>
              <a:buNone/>
            </a:pPr>
            <a:r>
              <a:t/>
            </a:r>
            <a:endParaRPr sz="1000">
              <a:solidFill>
                <a:srgbClr val="C64937"/>
              </a:solidFill>
              <a:latin typeface="Dosis ExtraLight"/>
              <a:ea typeface="Dosis ExtraLight"/>
              <a:cs typeface="Dosis ExtraLight"/>
              <a:sym typeface="Dosis ExtraLight"/>
            </a:endParaRPr>
          </a:p>
        </p:txBody>
      </p:sp>
      <p:sp>
        <p:nvSpPr>
          <p:cNvPr id="121" name="Google Shape;121;p21"/>
          <p:cNvSpPr txBox="1"/>
          <p:nvPr>
            <p:ph idx="1" type="body"/>
          </p:nvPr>
        </p:nvSpPr>
        <p:spPr>
          <a:xfrm>
            <a:off x="5108400" y="4042675"/>
            <a:ext cx="1110000" cy="83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rgbClr val="C64937"/>
                </a:solidFill>
                <a:latin typeface="Dosis ExtraLight"/>
                <a:ea typeface="Dosis ExtraLight"/>
                <a:cs typeface="Dosis ExtraLight"/>
                <a:sym typeface="Dosis ExtraLight"/>
              </a:rPr>
              <a:t>Brand &amp; Communications</a:t>
            </a:r>
            <a:endParaRPr sz="1000">
              <a:solidFill>
                <a:srgbClr val="C64937"/>
              </a:solidFill>
              <a:latin typeface="Dosis ExtraLight"/>
              <a:ea typeface="Dosis ExtraLight"/>
              <a:cs typeface="Dosis ExtraLight"/>
              <a:sym typeface="Dosis ExtraLight"/>
            </a:endParaRPr>
          </a:p>
          <a:p>
            <a:pPr indent="0" lvl="0" marL="0" rtl="0" algn="l">
              <a:lnSpc>
                <a:spcPct val="100000"/>
              </a:lnSpc>
              <a:spcBef>
                <a:spcPts val="0"/>
              </a:spcBef>
              <a:spcAft>
                <a:spcPts val="0"/>
              </a:spcAft>
              <a:buNone/>
            </a:pPr>
            <a:r>
              <a:rPr lang="en" sz="1000">
                <a:solidFill>
                  <a:srgbClr val="C64937"/>
                </a:solidFill>
              </a:rPr>
              <a:t>Expert in Creating Company Image </a:t>
            </a:r>
            <a:endParaRPr sz="1000">
              <a:solidFill>
                <a:srgbClr val="C64937"/>
              </a:solidFill>
            </a:endParaRPr>
          </a:p>
          <a:p>
            <a:pPr indent="0" lvl="0" marL="0" rtl="0" algn="l">
              <a:lnSpc>
                <a:spcPct val="100000"/>
              </a:lnSpc>
              <a:spcBef>
                <a:spcPts val="0"/>
              </a:spcBef>
              <a:spcAft>
                <a:spcPts val="1600"/>
              </a:spcAft>
              <a:buNone/>
            </a:pPr>
            <a:r>
              <a:t/>
            </a:r>
            <a:endParaRPr sz="1000">
              <a:solidFill>
                <a:srgbClr val="C64937"/>
              </a:solidFill>
              <a:latin typeface="Dosis ExtraLight"/>
              <a:ea typeface="Dosis ExtraLight"/>
              <a:cs typeface="Dosis ExtraLight"/>
              <a:sym typeface="Dosis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2"/>
          <p:cNvPicPr preferRelativeResize="0"/>
          <p:nvPr/>
        </p:nvPicPr>
        <p:blipFill rotWithShape="1">
          <a:blip r:embed="rId3">
            <a:alphaModFix/>
          </a:blip>
          <a:srcRect b="0" l="1700" r="1690" t="0"/>
          <a:stretch/>
        </p:blipFill>
        <p:spPr>
          <a:xfrm>
            <a:off x="65406" y="1242173"/>
            <a:ext cx="10460971" cy="3587175"/>
          </a:xfrm>
          <a:prstGeom prst="rect">
            <a:avLst/>
          </a:prstGeom>
          <a:noFill/>
          <a:ln>
            <a:noFill/>
          </a:ln>
        </p:spPr>
      </p:pic>
      <p:sp>
        <p:nvSpPr>
          <p:cNvPr id="127" name="Google Shape;127;p22"/>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Vision: Cut Emissions, </a:t>
            </a:r>
            <a:endParaRPr/>
          </a:p>
          <a:p>
            <a:pPr indent="0" lvl="0" marL="0" rtl="0" algn="l">
              <a:spcBef>
                <a:spcPts val="0"/>
              </a:spcBef>
              <a:spcAft>
                <a:spcPts val="0"/>
              </a:spcAft>
              <a:buNone/>
            </a:pPr>
            <a:r>
              <a:rPr lang="en"/>
              <a:t>Revolutionise Energy Markets</a:t>
            </a:r>
            <a:endParaRPr/>
          </a:p>
        </p:txBody>
      </p:sp>
      <p:sp>
        <p:nvSpPr>
          <p:cNvPr id="128" name="Google Shape;128;p22"/>
          <p:cNvSpPr txBox="1"/>
          <p:nvPr>
            <p:ph idx="1" type="body"/>
          </p:nvPr>
        </p:nvSpPr>
        <p:spPr>
          <a:xfrm>
            <a:off x="2838900" y="4021275"/>
            <a:ext cx="2729400" cy="182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Unit sizes: home, industrial complex, housing district</a:t>
            </a:r>
            <a:endParaRPr sz="1000"/>
          </a:p>
          <a:p>
            <a:pPr indent="0" lvl="0" marL="0" rtl="0" algn="l">
              <a:spcBef>
                <a:spcPts val="1600"/>
              </a:spcBef>
              <a:spcAft>
                <a:spcPts val="1600"/>
              </a:spcAft>
              <a:buNone/>
            </a:pPr>
            <a:r>
              <a:t/>
            </a:r>
            <a:endParaRPr sz="1200"/>
          </a:p>
        </p:txBody>
      </p:sp>
      <p:sp>
        <p:nvSpPr>
          <p:cNvPr id="129" name="Google Shape;129;p22"/>
          <p:cNvSpPr txBox="1"/>
          <p:nvPr>
            <p:ph idx="1" type="body"/>
          </p:nvPr>
        </p:nvSpPr>
        <p:spPr>
          <a:xfrm>
            <a:off x="311700" y="1193075"/>
            <a:ext cx="3428100" cy="834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Patented solution: store wind </a:t>
            </a:r>
            <a:br>
              <a:rPr lang="en" sz="1400"/>
            </a:br>
            <a:r>
              <a:rPr lang="en" sz="1400"/>
              <a:t>and solar power as heat in sand</a:t>
            </a:r>
            <a:endParaRPr sz="1400"/>
          </a:p>
        </p:txBody>
      </p:sp>
      <p:sp>
        <p:nvSpPr>
          <p:cNvPr id="130" name="Google Shape;130;p22"/>
          <p:cNvSpPr txBox="1"/>
          <p:nvPr>
            <p:ph idx="1" type="body"/>
          </p:nvPr>
        </p:nvSpPr>
        <p:spPr>
          <a:xfrm>
            <a:off x="350950" y="2861775"/>
            <a:ext cx="2044200" cy="77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000"/>
              <a:t>Affordable</a:t>
            </a:r>
            <a:r>
              <a:rPr lang="en" sz="1000"/>
              <a:t>, safe, scalable, </a:t>
            </a:r>
            <a:br>
              <a:rPr lang="en" sz="1000"/>
            </a:br>
            <a:r>
              <a:rPr lang="en" sz="1000"/>
              <a:t>and reliable around the world</a:t>
            </a:r>
            <a:endParaRPr sz="1000"/>
          </a:p>
        </p:txBody>
      </p:sp>
      <p:sp>
        <p:nvSpPr>
          <p:cNvPr id="131" name="Google Shape;131;p22"/>
          <p:cNvSpPr txBox="1"/>
          <p:nvPr>
            <p:ph idx="1" type="body"/>
          </p:nvPr>
        </p:nvSpPr>
        <p:spPr>
          <a:xfrm>
            <a:off x="7221000" y="2027375"/>
            <a:ext cx="1657500" cy="49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Electricity for users,</a:t>
            </a:r>
            <a:br>
              <a:rPr lang="en" sz="1000"/>
            </a:br>
            <a:r>
              <a:rPr lang="en" sz="1000"/>
              <a:t>excess energy into heat, </a:t>
            </a:r>
            <a:br>
              <a:rPr lang="en" sz="1000"/>
            </a:br>
            <a:r>
              <a:rPr lang="en" sz="1000"/>
              <a:t>used later during the year</a:t>
            </a:r>
            <a:endParaRPr sz="1000"/>
          </a:p>
          <a:p>
            <a:pPr indent="0" lvl="0" marL="0" rtl="0" algn="l">
              <a:spcBef>
                <a:spcPts val="1600"/>
              </a:spcBef>
              <a:spcAft>
                <a:spcPts val="1600"/>
              </a:spcAft>
              <a:buNone/>
            </a:pPr>
            <a:r>
              <a:t/>
            </a:r>
            <a:endParaRPr sz="1000"/>
          </a:p>
        </p:txBody>
      </p:sp>
      <p:cxnSp>
        <p:nvCxnSpPr>
          <p:cNvPr id="132" name="Google Shape;132;p22"/>
          <p:cNvCxnSpPr/>
          <p:nvPr/>
        </p:nvCxnSpPr>
        <p:spPr>
          <a:xfrm>
            <a:off x="6952475" y="3450275"/>
            <a:ext cx="422100" cy="240600"/>
          </a:xfrm>
          <a:prstGeom prst="straightConnector1">
            <a:avLst/>
          </a:prstGeom>
          <a:noFill/>
          <a:ln cap="flat" cmpd="sng" w="19050">
            <a:solidFill>
              <a:schemeClr val="accent6"/>
            </a:solidFill>
            <a:prstDash val="solid"/>
            <a:round/>
            <a:headEnd len="med" w="med" type="none"/>
            <a:tailEnd len="med" w="med" type="none"/>
          </a:ln>
        </p:spPr>
      </p:cxnSp>
      <p:cxnSp>
        <p:nvCxnSpPr>
          <p:cNvPr id="133" name="Google Shape;133;p22"/>
          <p:cNvCxnSpPr/>
          <p:nvPr/>
        </p:nvCxnSpPr>
        <p:spPr>
          <a:xfrm flipH="1">
            <a:off x="6952475" y="3450275"/>
            <a:ext cx="422100" cy="240600"/>
          </a:xfrm>
          <a:prstGeom prst="straightConnector1">
            <a:avLst/>
          </a:prstGeom>
          <a:noFill/>
          <a:ln cap="flat" cmpd="sng" w="19050">
            <a:solidFill>
              <a:schemeClr val="accent6"/>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140225"/>
            <a:ext cx="42624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lt1"/>
                </a:solidFill>
              </a:rPr>
              <a:t>Large Energy Storages in Hiedanranta: Economy</a:t>
            </a:r>
            <a:endParaRPr>
              <a:solidFill>
                <a:schemeClr val="lt1"/>
              </a:solidFill>
            </a:endParaRPr>
          </a:p>
        </p:txBody>
      </p:sp>
      <p:sp>
        <p:nvSpPr>
          <p:cNvPr id="139" name="Google Shape;139;p23"/>
          <p:cNvSpPr txBox="1"/>
          <p:nvPr>
            <p:ph idx="1" type="body"/>
          </p:nvPr>
        </p:nvSpPr>
        <p:spPr>
          <a:xfrm>
            <a:off x="373172" y="1262231"/>
            <a:ext cx="4736700" cy="224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1400">
                <a:solidFill>
                  <a:schemeClr val="lt1"/>
                </a:solidFill>
              </a:rPr>
              <a:t>The investments for the storage are relatively low – it enables flexible connection of the electricity and heat sectors:</a:t>
            </a:r>
            <a:endParaRPr/>
          </a:p>
          <a:p>
            <a:pPr indent="0" lvl="0" marL="0" rtl="0" algn="l">
              <a:lnSpc>
                <a:spcPct val="100000"/>
              </a:lnSpc>
              <a:spcBef>
                <a:spcPts val="0"/>
              </a:spcBef>
              <a:spcAft>
                <a:spcPts val="0"/>
              </a:spcAft>
              <a:buSzPts val="1800"/>
              <a:buNone/>
            </a:pPr>
            <a:r>
              <a:t/>
            </a:r>
            <a:endParaRPr sz="1400">
              <a:solidFill>
                <a:schemeClr val="lt1"/>
              </a:solidFill>
            </a:endParaRPr>
          </a:p>
          <a:p>
            <a:pPr indent="0" lvl="0" marL="0" rtl="0" algn="l">
              <a:lnSpc>
                <a:spcPct val="100000"/>
              </a:lnSpc>
              <a:spcBef>
                <a:spcPts val="0"/>
              </a:spcBef>
              <a:spcAft>
                <a:spcPts val="0"/>
              </a:spcAft>
              <a:buSzPts val="1800"/>
              <a:buNone/>
            </a:pPr>
            <a:r>
              <a:rPr lang="en" sz="1400">
                <a:solidFill>
                  <a:schemeClr val="lt1"/>
                </a:solidFill>
              </a:rPr>
              <a:t>Average electricity price:		21 €/MWh</a:t>
            </a:r>
            <a:endParaRPr/>
          </a:p>
          <a:p>
            <a:pPr indent="0" lvl="0" marL="0" rtl="0" algn="l">
              <a:lnSpc>
                <a:spcPct val="100000"/>
              </a:lnSpc>
              <a:spcBef>
                <a:spcPts val="0"/>
              </a:spcBef>
              <a:spcAft>
                <a:spcPts val="0"/>
              </a:spcAft>
              <a:buSzPts val="1800"/>
              <a:buNone/>
            </a:pPr>
            <a:r>
              <a:rPr lang="en" sz="1400">
                <a:solidFill>
                  <a:schemeClr val="lt1"/>
                </a:solidFill>
              </a:rPr>
              <a:t>Electricity transfer:			7 €/MWh</a:t>
            </a:r>
            <a:endParaRPr/>
          </a:p>
          <a:p>
            <a:pPr indent="0" lvl="0" marL="0" rtl="0" algn="l">
              <a:lnSpc>
                <a:spcPct val="100000"/>
              </a:lnSpc>
              <a:spcBef>
                <a:spcPts val="0"/>
              </a:spcBef>
              <a:spcAft>
                <a:spcPts val="0"/>
              </a:spcAft>
              <a:buSzPts val="1800"/>
              <a:buNone/>
            </a:pPr>
            <a:r>
              <a:rPr lang="en" sz="1400">
                <a:solidFill>
                  <a:schemeClr val="lt1"/>
                </a:solidFill>
              </a:rPr>
              <a:t>Investment: electricity connection	0.6 €/MWh</a:t>
            </a:r>
            <a:endParaRPr/>
          </a:p>
          <a:p>
            <a:pPr indent="0" lvl="0" marL="0" rtl="0" algn="l">
              <a:lnSpc>
                <a:spcPct val="100000"/>
              </a:lnSpc>
              <a:spcBef>
                <a:spcPts val="0"/>
              </a:spcBef>
              <a:spcAft>
                <a:spcPts val="0"/>
              </a:spcAft>
              <a:buSzPts val="1800"/>
              <a:buNone/>
            </a:pPr>
            <a:r>
              <a:rPr lang="en" sz="1400">
                <a:solidFill>
                  <a:schemeClr val="lt1"/>
                </a:solidFill>
              </a:rPr>
              <a:t>Investment: heating network	3.1 €/MWh</a:t>
            </a:r>
            <a:endParaRPr/>
          </a:p>
          <a:p>
            <a:pPr indent="0" lvl="0" marL="0" rtl="0" algn="l">
              <a:lnSpc>
                <a:spcPct val="100000"/>
              </a:lnSpc>
              <a:spcBef>
                <a:spcPts val="0"/>
              </a:spcBef>
              <a:spcAft>
                <a:spcPts val="0"/>
              </a:spcAft>
              <a:buSzPts val="1800"/>
              <a:buNone/>
            </a:pPr>
            <a:r>
              <a:rPr lang="en" sz="1400">
                <a:solidFill>
                  <a:schemeClr val="lt1"/>
                </a:solidFill>
              </a:rPr>
              <a:t>Investment: heat storage		6.1 €/MWh</a:t>
            </a:r>
            <a:endParaRPr/>
          </a:p>
          <a:p>
            <a:pPr indent="0" lvl="0" marL="0" rtl="0" algn="l">
              <a:lnSpc>
                <a:spcPct val="100000"/>
              </a:lnSpc>
              <a:spcBef>
                <a:spcPts val="0"/>
              </a:spcBef>
              <a:spcAft>
                <a:spcPts val="0"/>
              </a:spcAft>
              <a:buSzPts val="1800"/>
              <a:buNone/>
            </a:pPr>
            <a:r>
              <a:rPr lang="en">
                <a:solidFill>
                  <a:schemeClr val="lt1"/>
                </a:solidFill>
              </a:rPr>
              <a:t>Pre-tax sum:			37.1 €/MWh</a:t>
            </a:r>
            <a:endParaRPr/>
          </a:p>
          <a:p>
            <a:pPr indent="0" lvl="0" marL="0" rtl="0" algn="l">
              <a:lnSpc>
                <a:spcPct val="100000"/>
              </a:lnSpc>
              <a:spcBef>
                <a:spcPts val="0"/>
              </a:spcBef>
              <a:spcAft>
                <a:spcPts val="0"/>
              </a:spcAft>
              <a:buSzPts val="1800"/>
              <a:buNone/>
            </a:pPr>
            <a:r>
              <a:t/>
            </a:r>
            <a:endParaRPr sz="1400">
              <a:solidFill>
                <a:schemeClr val="lt1"/>
              </a:solidFill>
            </a:endParaRPr>
          </a:p>
          <a:p>
            <a:pPr indent="0" lvl="0" marL="0" rtl="0" algn="l">
              <a:lnSpc>
                <a:spcPct val="100000"/>
              </a:lnSpc>
              <a:spcBef>
                <a:spcPts val="0"/>
              </a:spcBef>
              <a:spcAft>
                <a:spcPts val="0"/>
              </a:spcAft>
              <a:buSzPts val="1800"/>
              <a:buNone/>
            </a:pPr>
            <a:r>
              <a:rPr lang="en" sz="1400">
                <a:solidFill>
                  <a:schemeClr val="lt1"/>
                </a:solidFill>
              </a:rPr>
              <a:t>Electricity tax, industry:		5 €/MWh</a:t>
            </a:r>
            <a:endParaRPr/>
          </a:p>
          <a:p>
            <a:pPr indent="0" lvl="0" marL="0" rtl="0" algn="l">
              <a:lnSpc>
                <a:spcPct val="100000"/>
              </a:lnSpc>
              <a:spcBef>
                <a:spcPts val="0"/>
              </a:spcBef>
              <a:spcAft>
                <a:spcPts val="0"/>
              </a:spcAft>
              <a:buSzPts val="1800"/>
              <a:buNone/>
            </a:pPr>
            <a:r>
              <a:rPr lang="en" sz="1400">
                <a:solidFill>
                  <a:schemeClr val="lt1"/>
                </a:solidFill>
              </a:rPr>
              <a:t>Electricity tax, general:		22.5 €/MWh</a:t>
            </a:r>
            <a:endParaRPr/>
          </a:p>
          <a:p>
            <a:pPr indent="0" lvl="0" marL="0" rtl="0" algn="l">
              <a:lnSpc>
                <a:spcPct val="100000"/>
              </a:lnSpc>
              <a:spcBef>
                <a:spcPts val="0"/>
              </a:spcBef>
              <a:spcAft>
                <a:spcPts val="0"/>
              </a:spcAft>
              <a:buSzPts val="1800"/>
              <a:buNone/>
            </a:pPr>
            <a:r>
              <a:t/>
            </a:r>
            <a:endParaRPr sz="1400">
              <a:solidFill>
                <a:schemeClr val="lt1"/>
              </a:solidFill>
            </a:endParaRPr>
          </a:p>
          <a:p>
            <a:pPr indent="0" lvl="0" marL="0" rtl="0" algn="l">
              <a:lnSpc>
                <a:spcPct val="100000"/>
              </a:lnSpc>
              <a:spcBef>
                <a:spcPts val="0"/>
              </a:spcBef>
              <a:spcAft>
                <a:spcPts val="0"/>
              </a:spcAft>
              <a:buSzPts val="1800"/>
              <a:buNone/>
            </a:pPr>
            <a:r>
              <a:rPr lang="en" sz="1400">
                <a:solidFill>
                  <a:schemeClr val="lt1"/>
                </a:solidFill>
              </a:rPr>
              <a:t>Total heat price:			37.1 to 59.6 €/MWh		</a:t>
            </a:r>
            <a:endParaRPr sz="1400">
              <a:solidFill>
                <a:schemeClr val="lt1"/>
              </a:solidFill>
            </a:endParaRPr>
          </a:p>
        </p:txBody>
      </p:sp>
      <p:pic>
        <p:nvPicPr>
          <p:cNvPr id="140" name="Google Shape;140;p23"/>
          <p:cNvPicPr preferRelativeResize="0"/>
          <p:nvPr/>
        </p:nvPicPr>
        <p:blipFill rotWithShape="1">
          <a:blip r:embed="rId3">
            <a:alphaModFix/>
          </a:blip>
          <a:srcRect b="0" l="0" r="0" t="0"/>
          <a:stretch/>
        </p:blipFill>
        <p:spPr>
          <a:xfrm>
            <a:off x="4871677" y="1918574"/>
            <a:ext cx="4169084" cy="2142334"/>
          </a:xfrm>
          <a:prstGeom prst="rect">
            <a:avLst/>
          </a:prstGeom>
          <a:noFill/>
          <a:ln>
            <a:noFill/>
          </a:ln>
        </p:spPr>
      </p:pic>
      <p:sp>
        <p:nvSpPr>
          <p:cNvPr id="141" name="Google Shape;141;p23"/>
          <p:cNvSpPr txBox="1"/>
          <p:nvPr/>
        </p:nvSpPr>
        <p:spPr>
          <a:xfrm>
            <a:off x="4871677" y="3994007"/>
            <a:ext cx="4736700" cy="65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Dosis"/>
              <a:buNone/>
            </a:pPr>
            <a:r>
              <a:rPr b="0" i="0" lang="en" sz="1400" u="none" cap="none" strike="noStrike">
                <a:solidFill>
                  <a:schemeClr val="lt1"/>
                </a:solidFill>
                <a:latin typeface="Dosis"/>
                <a:ea typeface="Dosis"/>
                <a:cs typeface="Dosis"/>
                <a:sym typeface="Dosis"/>
              </a:rPr>
              <a:t>Storage specific investment price reduces and then settles to relatively constant level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idx="1" type="body"/>
          </p:nvPr>
        </p:nvSpPr>
        <p:spPr>
          <a:xfrm>
            <a:off x="311700" y="13810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Simple design – reliable globally and easily implemented</a:t>
            </a:r>
            <a:br>
              <a:rPr lang="en"/>
            </a:br>
            <a:endParaRPr/>
          </a:p>
          <a:p>
            <a:pPr indent="-342900" lvl="0" marL="457200" rtl="0" algn="l">
              <a:lnSpc>
                <a:spcPct val="100000"/>
              </a:lnSpc>
              <a:spcBef>
                <a:spcPts val="0"/>
              </a:spcBef>
              <a:spcAft>
                <a:spcPts val="0"/>
              </a:spcAft>
              <a:buSzPts val="1800"/>
              <a:buChar char="●"/>
            </a:pPr>
            <a:r>
              <a:rPr lang="en"/>
              <a:t>IDA ICE compatible – design buildings with storages</a:t>
            </a:r>
            <a:br>
              <a:rPr lang="en"/>
            </a:br>
            <a:endParaRPr/>
          </a:p>
          <a:p>
            <a:pPr indent="-342900" lvl="0" marL="457200" rtl="0" algn="l">
              <a:lnSpc>
                <a:spcPct val="100000"/>
              </a:lnSpc>
              <a:spcBef>
                <a:spcPts val="0"/>
              </a:spcBef>
              <a:spcAft>
                <a:spcPts val="0"/>
              </a:spcAft>
              <a:buSzPts val="1800"/>
              <a:buChar char="●"/>
            </a:pPr>
            <a:r>
              <a:rPr lang="en"/>
              <a:t>High volumetric capacity</a:t>
            </a:r>
            <a:endParaRPr/>
          </a:p>
          <a:p>
            <a:pPr indent="-228600" lvl="0" marL="457200" rtl="0" algn="l">
              <a:lnSpc>
                <a:spcPct val="100000"/>
              </a:lnSpc>
              <a:spcBef>
                <a:spcPts val="0"/>
              </a:spcBef>
              <a:spcAft>
                <a:spcPts val="0"/>
              </a:spcAft>
              <a:buSzPts val="1800"/>
              <a:buNone/>
            </a:pPr>
            <a:r>
              <a:t/>
            </a:r>
            <a:endParaRPr/>
          </a:p>
          <a:p>
            <a:pPr indent="-342900" lvl="0" marL="457200" rtl="0" algn="l">
              <a:lnSpc>
                <a:spcPct val="100000"/>
              </a:lnSpc>
              <a:spcBef>
                <a:spcPts val="0"/>
              </a:spcBef>
              <a:spcAft>
                <a:spcPts val="0"/>
              </a:spcAft>
              <a:buSzPts val="1800"/>
              <a:buChar char="●"/>
            </a:pPr>
            <a:r>
              <a:rPr lang="en"/>
              <a:t>Efficient emission reductions</a:t>
            </a:r>
            <a:endParaRPr/>
          </a:p>
          <a:p>
            <a:pPr indent="-228600" lvl="0" marL="457200" rtl="0" algn="l">
              <a:lnSpc>
                <a:spcPct val="100000"/>
              </a:lnSpc>
              <a:spcBef>
                <a:spcPts val="0"/>
              </a:spcBef>
              <a:spcAft>
                <a:spcPts val="0"/>
              </a:spcAft>
              <a:buSzPts val="1800"/>
              <a:buNone/>
            </a:pPr>
            <a:r>
              <a:t/>
            </a:r>
            <a:endParaRPr/>
          </a:p>
          <a:p>
            <a:pPr indent="0" lvl="0" marL="114300" rtl="0" algn="l">
              <a:lnSpc>
                <a:spcPct val="100000"/>
              </a:lnSpc>
              <a:spcBef>
                <a:spcPts val="0"/>
              </a:spcBef>
              <a:spcAft>
                <a:spcPts val="0"/>
              </a:spcAft>
              <a:buSzPts val="1800"/>
              <a:buNone/>
            </a:pPr>
            <a:br>
              <a:rPr lang="en"/>
            </a:br>
            <a:endParaRPr/>
          </a:p>
          <a:p>
            <a:pPr indent="0" lvl="0" marL="11430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t/>
            </a:r>
            <a:endParaRPr/>
          </a:p>
        </p:txBody>
      </p:sp>
      <p:sp>
        <p:nvSpPr>
          <p:cNvPr id="147" name="Google Shape;147;p24"/>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Better Energy Systems</a:t>
            </a:r>
            <a:endParaRPr/>
          </a:p>
        </p:txBody>
      </p:sp>
      <p:sp>
        <p:nvSpPr>
          <p:cNvPr id="148" name="Google Shape;148;p24"/>
          <p:cNvSpPr txBox="1"/>
          <p:nvPr/>
        </p:nvSpPr>
        <p:spPr>
          <a:xfrm>
            <a:off x="8965650" y="4797475"/>
            <a:ext cx="1657500" cy="481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osis"/>
                <a:ea typeface="Dosis"/>
                <a:cs typeface="Dosis"/>
                <a:sym typeface="Dosis"/>
              </a:rPr>
              <a:t>Energy Companies</a:t>
            </a:r>
            <a:endParaRPr b="0" i="0" sz="1400" u="none" cap="none" strike="noStrike">
              <a:solidFill>
                <a:srgbClr val="000000"/>
              </a:solidFill>
              <a:latin typeface="Dosis"/>
              <a:ea typeface="Dosis"/>
              <a:cs typeface="Dosis"/>
              <a:sym typeface="Dosis"/>
            </a:endParaRPr>
          </a:p>
        </p:txBody>
      </p:sp>
      <p:pic>
        <p:nvPicPr>
          <p:cNvPr id="149" name="Google Shape;149;p24"/>
          <p:cNvPicPr preferRelativeResize="0"/>
          <p:nvPr/>
        </p:nvPicPr>
        <p:blipFill rotWithShape="1">
          <a:blip r:embed="rId3">
            <a:alphaModFix/>
          </a:blip>
          <a:srcRect b="0" l="0" r="0" t="0"/>
          <a:stretch/>
        </p:blipFill>
        <p:spPr>
          <a:xfrm>
            <a:off x="3993625" y="2573374"/>
            <a:ext cx="5017101" cy="2114125"/>
          </a:xfrm>
          <a:prstGeom prst="rect">
            <a:avLst/>
          </a:prstGeom>
          <a:noFill/>
          <a:ln>
            <a:noFill/>
          </a:ln>
        </p:spPr>
      </p:pic>
      <p:sp>
        <p:nvSpPr>
          <p:cNvPr id="150" name="Google Shape;150;p24"/>
          <p:cNvSpPr txBox="1"/>
          <p:nvPr/>
        </p:nvSpPr>
        <p:spPr>
          <a:xfrm>
            <a:off x="7006800" y="4515150"/>
            <a:ext cx="1077600" cy="37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Dosis"/>
                <a:ea typeface="Dosis"/>
                <a:cs typeface="Dosis"/>
                <a:sym typeface="Dosis"/>
              </a:rPr>
              <a:t>WINTER</a:t>
            </a:r>
            <a:endParaRPr b="0" i="0" sz="1400" u="none" cap="none" strike="noStrike">
              <a:solidFill>
                <a:schemeClr val="dk1"/>
              </a:solidFill>
              <a:latin typeface="Arial"/>
              <a:ea typeface="Arial"/>
              <a:cs typeface="Arial"/>
              <a:sym typeface="Arial"/>
            </a:endParaRPr>
          </a:p>
        </p:txBody>
      </p:sp>
      <p:sp>
        <p:nvSpPr>
          <p:cNvPr id="151" name="Google Shape;151;p24"/>
          <p:cNvSpPr txBox="1"/>
          <p:nvPr/>
        </p:nvSpPr>
        <p:spPr>
          <a:xfrm>
            <a:off x="4814600" y="4515150"/>
            <a:ext cx="1077600" cy="37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Dosis"/>
                <a:ea typeface="Dosis"/>
                <a:cs typeface="Dosis"/>
                <a:sym typeface="Dosis"/>
              </a:rPr>
              <a:t>SUMMER</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311700" y="140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Better Profits by Better Energy</a:t>
            </a:r>
            <a:endParaRPr/>
          </a:p>
          <a:p>
            <a:pPr indent="0" lvl="0" marL="0" rtl="0" algn="l">
              <a:lnSpc>
                <a:spcPct val="100000"/>
              </a:lnSpc>
              <a:spcBef>
                <a:spcPts val="0"/>
              </a:spcBef>
              <a:spcAft>
                <a:spcPts val="0"/>
              </a:spcAft>
              <a:buSzPts val="2800"/>
              <a:buNone/>
            </a:pPr>
            <a:r>
              <a:t/>
            </a:r>
            <a:endParaRPr/>
          </a:p>
        </p:txBody>
      </p:sp>
      <p:sp>
        <p:nvSpPr>
          <p:cNvPr id="157" name="Google Shape;157;p25"/>
          <p:cNvSpPr txBox="1"/>
          <p:nvPr/>
        </p:nvSpPr>
        <p:spPr>
          <a:xfrm>
            <a:off x="9144000" y="4797475"/>
            <a:ext cx="1657500" cy="48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Dosis"/>
                <a:ea typeface="Dosis"/>
                <a:cs typeface="Dosis"/>
                <a:sym typeface="Dosis"/>
              </a:rPr>
              <a:t>Industry</a:t>
            </a:r>
            <a:endParaRPr b="0" i="0" sz="1400" u="none" cap="none" strike="noStrike">
              <a:solidFill>
                <a:srgbClr val="000000"/>
              </a:solidFill>
              <a:latin typeface="Dosis"/>
              <a:ea typeface="Dosis"/>
              <a:cs typeface="Dosis"/>
              <a:sym typeface="Dosis"/>
            </a:endParaRPr>
          </a:p>
        </p:txBody>
      </p:sp>
      <p:sp>
        <p:nvSpPr>
          <p:cNvPr id="158" name="Google Shape;158;p25"/>
          <p:cNvSpPr txBox="1"/>
          <p:nvPr>
            <p:ph idx="1" type="body"/>
          </p:nvPr>
        </p:nvSpPr>
        <p:spPr>
          <a:xfrm>
            <a:off x="311700" y="13810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Stable product prices </a:t>
            </a:r>
            <a:endParaRPr/>
          </a:p>
          <a:p>
            <a:pPr indent="-317500" lvl="1" marL="914400" rtl="0" algn="l">
              <a:lnSpc>
                <a:spcPct val="100000"/>
              </a:lnSpc>
              <a:spcBef>
                <a:spcPts val="0"/>
              </a:spcBef>
              <a:spcAft>
                <a:spcPts val="0"/>
              </a:spcAft>
              <a:buSzPts val="1400"/>
              <a:buChar char="○"/>
            </a:pPr>
            <a:r>
              <a:rPr lang="en"/>
              <a:t>Fixed energy prices for 30 years and beyond</a:t>
            </a:r>
            <a:endParaRPr/>
          </a:p>
          <a:p>
            <a:pPr indent="-342900" lvl="0" marL="457200" rtl="0" algn="l">
              <a:lnSpc>
                <a:spcPct val="100000"/>
              </a:lnSpc>
              <a:spcBef>
                <a:spcPts val="1600"/>
              </a:spcBef>
              <a:spcAft>
                <a:spcPts val="0"/>
              </a:spcAft>
              <a:buSzPts val="1800"/>
              <a:buChar char="●"/>
            </a:pPr>
            <a:r>
              <a:rPr lang="en"/>
              <a:t>Optimal process temperatures </a:t>
            </a:r>
            <a:endParaRPr/>
          </a:p>
          <a:p>
            <a:pPr indent="-317500" lvl="1" marL="914400" rtl="0" algn="l">
              <a:lnSpc>
                <a:spcPct val="100000"/>
              </a:lnSpc>
              <a:spcBef>
                <a:spcPts val="0"/>
              </a:spcBef>
              <a:spcAft>
                <a:spcPts val="0"/>
              </a:spcAft>
              <a:buSzPts val="1400"/>
              <a:buChar char="○"/>
            </a:pPr>
            <a:r>
              <a:rPr lang="en"/>
              <a:t>High storage temperature allows flexible operation</a:t>
            </a:r>
            <a:endParaRPr/>
          </a:p>
          <a:p>
            <a:pPr indent="-342900" lvl="0" marL="457200" rtl="0" algn="l">
              <a:lnSpc>
                <a:spcPct val="100000"/>
              </a:lnSpc>
              <a:spcBef>
                <a:spcPts val="1600"/>
              </a:spcBef>
              <a:spcAft>
                <a:spcPts val="0"/>
              </a:spcAft>
              <a:buSzPts val="1800"/>
              <a:buChar char="●"/>
            </a:pPr>
            <a:r>
              <a:rPr lang="en"/>
              <a:t>Sand as storage medium</a:t>
            </a:r>
            <a:endParaRPr/>
          </a:p>
          <a:p>
            <a:pPr indent="-317500" lvl="1" marL="914400" rtl="0" algn="l">
              <a:lnSpc>
                <a:spcPct val="100000"/>
              </a:lnSpc>
              <a:spcBef>
                <a:spcPts val="0"/>
              </a:spcBef>
              <a:spcAft>
                <a:spcPts val="0"/>
              </a:spcAft>
              <a:buSzPts val="1400"/>
              <a:buChar char="○"/>
            </a:pPr>
            <a:r>
              <a:rPr lang="en"/>
              <a:t>Clean, non-toxic and environmentally friendly</a:t>
            </a:r>
            <a:endParaRPr/>
          </a:p>
          <a:p>
            <a:pPr indent="-317500" lvl="1" marL="914400" rtl="0" algn="l">
              <a:lnSpc>
                <a:spcPct val="100000"/>
              </a:lnSpc>
              <a:spcBef>
                <a:spcPts val="0"/>
              </a:spcBef>
              <a:spcAft>
                <a:spcPts val="0"/>
              </a:spcAft>
              <a:buSzPts val="1400"/>
              <a:buChar char="○"/>
            </a:pPr>
            <a:r>
              <a:rPr lang="en"/>
              <a:t>Allows high storage temperatures</a:t>
            </a:r>
            <a:endParaRPr/>
          </a:p>
          <a:p>
            <a:pPr indent="-317500" lvl="1" marL="914400" rtl="0" algn="l">
              <a:lnSpc>
                <a:spcPct val="100000"/>
              </a:lnSpc>
              <a:spcBef>
                <a:spcPts val="0"/>
              </a:spcBef>
              <a:spcAft>
                <a:spcPts val="0"/>
              </a:spcAft>
              <a:buSzPts val="1400"/>
              <a:buChar char="○"/>
            </a:pPr>
            <a:r>
              <a:rPr lang="en"/>
              <a:t>Optimal for seasonal heat storages</a:t>
            </a:r>
            <a:endParaRPr/>
          </a:p>
          <a:p>
            <a:pPr indent="-317500" lvl="1" marL="914400" rtl="0" algn="l">
              <a:lnSpc>
                <a:spcPct val="100000"/>
              </a:lnSpc>
              <a:spcBef>
                <a:spcPts val="0"/>
              </a:spcBef>
              <a:spcAft>
                <a:spcPts val="0"/>
              </a:spcAft>
              <a:buSzPts val="1400"/>
              <a:buChar char="○"/>
            </a:pPr>
            <a:r>
              <a:rPr lang="en"/>
              <a:t>Low thermal conductivity and low heat losses</a:t>
            </a:r>
            <a:endParaRPr/>
          </a:p>
          <a:p>
            <a:pPr indent="-342900" lvl="0" marL="457200" rtl="0" algn="l">
              <a:lnSpc>
                <a:spcPct val="100000"/>
              </a:lnSpc>
              <a:spcBef>
                <a:spcPts val="1600"/>
              </a:spcBef>
              <a:spcAft>
                <a:spcPts val="0"/>
              </a:spcAft>
              <a:buSzPts val="1800"/>
              <a:buChar char="●"/>
            </a:pPr>
            <a:r>
              <a:rPr lang="en"/>
              <a:t>Minimal land usage</a:t>
            </a:r>
            <a:endParaRPr/>
          </a:p>
          <a:p>
            <a:pPr indent="-317500" lvl="1" marL="914400" rtl="0" algn="l">
              <a:lnSpc>
                <a:spcPct val="100000"/>
              </a:lnSpc>
              <a:spcBef>
                <a:spcPts val="0"/>
              </a:spcBef>
              <a:spcAft>
                <a:spcPts val="0"/>
              </a:spcAft>
              <a:buSzPts val="1400"/>
              <a:buChar char="○"/>
            </a:pPr>
            <a:r>
              <a:rPr lang="en"/>
              <a:t>Allows construction on-top in high valued city spaces</a:t>
            </a:r>
            <a:endParaRPr/>
          </a:p>
          <a:p>
            <a:pPr indent="-228600" lvl="1" marL="914400" rtl="0" algn="l">
              <a:lnSpc>
                <a:spcPct val="100000"/>
              </a:lnSpc>
              <a:spcBef>
                <a:spcPts val="0"/>
              </a:spcBef>
              <a:spcAft>
                <a:spcPts val="0"/>
              </a:spcAft>
              <a:buSzPts val="1400"/>
              <a:buNone/>
            </a:pPr>
            <a:r>
              <a:t/>
            </a:r>
            <a:endParaRPr/>
          </a:p>
        </p:txBody>
      </p:sp>
      <p:pic>
        <p:nvPicPr>
          <p:cNvPr id="159" name="Google Shape;159;p25"/>
          <p:cNvPicPr preferRelativeResize="0"/>
          <p:nvPr/>
        </p:nvPicPr>
        <p:blipFill rotWithShape="1">
          <a:blip r:embed="rId3">
            <a:alphaModFix/>
          </a:blip>
          <a:srcRect b="0" l="-5062" r="43772" t="0"/>
          <a:stretch/>
        </p:blipFill>
        <p:spPr>
          <a:xfrm>
            <a:off x="6687972" y="0"/>
            <a:ext cx="2456025" cy="5143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ctrTitle"/>
          </p:nvPr>
        </p:nvSpPr>
        <p:spPr>
          <a:xfrm>
            <a:off x="457200" y="-1726975"/>
            <a:ext cx="8520600" cy="272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Hot sand. Do you dig it?</a:t>
            </a:r>
            <a:endParaRPr/>
          </a:p>
        </p:txBody>
      </p:sp>
      <p:sp>
        <p:nvSpPr>
          <p:cNvPr id="165" name="Google Shape;165;p26"/>
          <p:cNvSpPr txBox="1"/>
          <p:nvPr>
            <p:ph idx="1" type="subTitle"/>
          </p:nvPr>
        </p:nvSpPr>
        <p:spPr>
          <a:xfrm>
            <a:off x="457200" y="1022675"/>
            <a:ext cx="8520600" cy="144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Tommi Eronen </a:t>
            </a:r>
            <a:r>
              <a:rPr lang="en" sz="1800">
                <a:solidFill>
                  <a:schemeClr val="dk2"/>
                </a:solidFill>
              </a:rPr>
              <a:t>+358 45 7831 5988</a:t>
            </a:r>
            <a:endParaRPr sz="1800"/>
          </a:p>
          <a:p>
            <a:pPr indent="0" lvl="0" marL="0" rtl="0" algn="l">
              <a:spcBef>
                <a:spcPts val="0"/>
              </a:spcBef>
              <a:spcAft>
                <a:spcPts val="0"/>
              </a:spcAft>
              <a:buNone/>
            </a:pPr>
            <a:r>
              <a:rPr lang="en" sz="1800">
                <a:uFill>
                  <a:noFill/>
                </a:uFill>
                <a:hlinkClick r:id="rId3"/>
              </a:rPr>
              <a:t>tommi.eronen@pne.fi</a:t>
            </a:r>
            <a:endParaRPr sz="1800"/>
          </a:p>
          <a:p>
            <a:pPr indent="0" lvl="0" marL="0" rtl="0" algn="l">
              <a:spcBef>
                <a:spcPts val="0"/>
              </a:spcBef>
              <a:spcAft>
                <a:spcPts val="0"/>
              </a:spcAft>
              <a:buNone/>
            </a:pPr>
            <a:r>
              <a:rPr lang="en" sz="1800"/>
              <a:t>www.polarnightenergy.fi</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162B46"/>
      </a:dk1>
      <a:lt1>
        <a:srgbClr val="C64937"/>
      </a:lt1>
      <a:dk2>
        <a:srgbClr val="FFFFFF"/>
      </a:dk2>
      <a:lt2>
        <a:srgbClr val="EEEEEE"/>
      </a:lt2>
      <a:accent1>
        <a:srgbClr val="CAC5B4"/>
      </a:accent1>
      <a:accent2>
        <a:srgbClr val="65A9DD"/>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